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10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Lst>
  <p:sldSz cx="9144000" cy="5143500" type="screen16x9"/>
  <p:notesSz cx="6858000" cy="9144000"/>
  <p:embeddedFontLst>
    <p:embeddedFont>
      <p:font typeface="Calibri" panose="020F0502020204030204" pitchFamily="34" charset="0"/>
      <p:regular r:id="rId108"/>
      <p:bold r:id="rId109"/>
      <p:italic r:id="rId110"/>
      <p:boldItalic r:id="rId111"/>
    </p:embeddedFont>
    <p:embeddedFont>
      <p:font typeface="Helvetica Neue" panose="02000503000000020004" pitchFamily="2" charset="0"/>
      <p:regular r:id="rId112"/>
      <p:bold r:id="rId113"/>
      <p:italic r:id="rId114"/>
      <p:boldItalic r:id="rId115"/>
    </p:embeddedFont>
    <p:embeddedFont>
      <p:font typeface="Lemon" pitchFamily="2" charset="77"/>
      <p:regular r:id="rId116"/>
    </p:embeddedFont>
    <p:embeddedFont>
      <p:font typeface="Roboto" panose="02000000000000000000" pitchFamily="2" charset="0"/>
      <p:regular r:id="rId117"/>
      <p:bold r:id="rId118"/>
      <p:italic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yushi Agrawa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varScale="1">
        <p:scale>
          <a:sx n="165" d="100"/>
          <a:sy n="165" d="100"/>
        </p:scale>
        <p:origin x="6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0.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5.fntdata"/><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6.fntdata"/><Relationship Id="rId118" Type="http://schemas.openxmlformats.org/officeDocument/2006/relationships/font" Target="fonts/font11.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font" Target="fonts/font1.fntdata"/><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3.fntdata"/><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rockefelleruniversity.github.io/RU_RNAseq/"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ncbi.nlm.nih.gov/pmc/articles/PMC3530905/"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rockefelleruniversity.github.io/RU_RNAseq/"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journals.plos.org/plosone/article/file?id=10.1371/journal.pone.0177459&amp;type=printabl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ynton.ucsf.edu/hpc/get-started/development-prototyping.html"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wynton.ucsf.edu/hpc/transfers/files-and-directories.html"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ncbi.nlm.nih.gov/pmc/articles/PMC3005310/"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3b300e55d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23b300e55dd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None/>
            </a:pPr>
            <a:endParaRPr/>
          </a:p>
        </p:txBody>
      </p:sp>
      <p:sp>
        <p:nvSpPr>
          <p:cNvPr id="103" name="Google Shape;103;g23b300e55dd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f5c349cb21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f5c349cb2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f003bd6f09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f003bd6f0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19613caf6a_1_43: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2" name="Google Shape;1032;g119613caf6a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119613caf6a_1_3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8" name="Google Shape;1038;g119613caf6a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f56fc7a349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f56fc7a349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18f6784e5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18f6784e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55060ad82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f55060ad82_0_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None/>
            </a:pPr>
            <a:endParaRPr/>
          </a:p>
        </p:txBody>
      </p:sp>
      <p:sp>
        <p:nvSpPr>
          <p:cNvPr id="186" name="Google Shape;186;gf55060ad82_0_1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1b540f58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f1b540f5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55060ad8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55060ad8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 sz="1200">
                <a:solidFill>
                  <a:schemeClr val="dk1"/>
                </a:solidFill>
              </a:rPr>
              <a:t>This slide deck gives an overview of the tools and tech underlying RNA-seq. </a:t>
            </a:r>
            <a:endParaRPr sz="1200">
              <a:solidFill>
                <a:schemeClr val="dk1"/>
              </a:solidFill>
            </a:endParaRPr>
          </a:p>
          <a:p>
            <a:pPr marL="0" lvl="0" indent="0" algn="l" rtl="0">
              <a:spcBef>
                <a:spcPts val="0"/>
              </a:spcBef>
              <a:spcAft>
                <a:spcPts val="0"/>
              </a:spcAft>
              <a:buClr>
                <a:schemeClr val="dk1"/>
              </a:buClr>
              <a:buSzPts val="1200"/>
              <a:buFont typeface="Arial"/>
              <a:buNone/>
            </a:pPr>
            <a:endParaRPr sz="1200" b="1">
              <a:solidFill>
                <a:schemeClr val="dk1"/>
              </a:solidFill>
            </a:endParaRPr>
          </a:p>
          <a:p>
            <a:pPr marL="0" lvl="0" indent="0" algn="l" rtl="0">
              <a:spcBef>
                <a:spcPts val="0"/>
              </a:spcBef>
              <a:spcAft>
                <a:spcPts val="0"/>
              </a:spcAft>
              <a:buClr>
                <a:schemeClr val="dk1"/>
              </a:buClr>
              <a:buSzPts val="1200"/>
              <a:buFont typeface="Arial"/>
              <a:buNone/>
            </a:pPr>
            <a:r>
              <a:rPr lang="en" sz="1200" b="1">
                <a:solidFill>
                  <a:schemeClr val="dk1"/>
                </a:solidFill>
              </a:rPr>
              <a:t>Docker </a:t>
            </a:r>
            <a:r>
              <a:rPr lang="en" sz="1200">
                <a:solidFill>
                  <a:schemeClr val="dk1"/>
                </a:solidFill>
              </a:rPr>
              <a:t>(https://www.docker.com/)</a:t>
            </a:r>
            <a:r>
              <a:rPr lang="en" sz="1200" b="1">
                <a:solidFill>
                  <a:schemeClr val="dk1"/>
                </a:solidFill>
              </a:rPr>
              <a:t> </a:t>
            </a:r>
            <a:r>
              <a:rPr lang="en" sz="1200">
                <a:solidFill>
                  <a:schemeClr val="dk1"/>
                </a:solidFill>
              </a:rPr>
              <a:t>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b="1">
                <a:solidFill>
                  <a:schemeClr val="dk1"/>
                </a:solidFill>
              </a:rPr>
              <a:t>What is an HPC? </a:t>
            </a:r>
            <a:r>
              <a:rPr lang="en" sz="1200">
                <a:solidFill>
                  <a:schemeClr val="dk1"/>
                </a:solidFill>
              </a:rPr>
              <a:t>https://insidehpc.com/hpc-basic-training/what-is-hpc/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7e9417e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17e9417e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003bd6f09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f003bd6f0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f56fc7a34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f56fc7a34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56fc7a349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56fc7a349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highlight>
                  <a:srgbClr val="FFFFFF"/>
                </a:highlight>
                <a:latin typeface="Roboto"/>
                <a:ea typeface="Roboto"/>
                <a:cs typeface="Roboto"/>
                <a:sym typeface="Roboto"/>
              </a:rPr>
              <a:t>annotate novel transcriptional events, e.g., exon skipping, alternative 3’ acceptor or 5’ donor sites, intron retention</a:t>
            </a:r>
            <a:endParaRPr sz="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5c41af1a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5c41af1a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56fc7a349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f56fc7a34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3b300e55d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3b300e55d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56fc7a34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56fc7a34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another new technology called spatial transcriptomics which is somewhere in the middle of RNA-seq and single-cell RNA-seq when it comes to cellular resolution.</a:t>
            </a:r>
            <a:endParaRPr/>
          </a:p>
          <a:p>
            <a:pPr marL="0" lvl="0" indent="0" algn="l" rtl="0">
              <a:spcBef>
                <a:spcPts val="0"/>
              </a:spcBef>
              <a:spcAft>
                <a:spcPts val="0"/>
              </a:spcAft>
              <a:buNone/>
            </a:pPr>
            <a:r>
              <a:rPr lang="en"/>
              <a:t>https://www.genengnews.com/commentary/point-of-view/single-cell-explorations-are-underway-and-spatial-is-the-next-frontier/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56fc7a349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f56fc7a34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56fc7a34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56fc7a34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3b300e55dd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3b300e55d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f1b540f585_4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f1b540f585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f56fc7a349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f56fc7a349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Suggested reading:</a:t>
            </a:r>
            <a:endParaRPr sz="1200"/>
          </a:p>
          <a:p>
            <a:pPr marL="0" lvl="0" indent="0" algn="l" rtl="0">
              <a:spcBef>
                <a:spcPts val="0"/>
              </a:spcBef>
              <a:spcAft>
                <a:spcPts val="0"/>
              </a:spcAft>
              <a:buNone/>
            </a:pPr>
            <a:r>
              <a:rPr lang="en" sz="1200"/>
              <a:t>https://help.basespace.illumina.com/articles/descriptive/fastq-files/</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f56fc7a349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f56fc7a34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82e846e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182e846ea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56fc7a349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56fc7a349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https://www.youtube.com/watch?v=U4QnpciIJhM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f1b540f585_4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f1b540f585_4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marL="0" lvl="0" indent="0" algn="l" rtl="0">
              <a:lnSpc>
                <a:spcPct val="90000"/>
              </a:lnSpc>
              <a:spcBef>
                <a:spcPts val="800"/>
              </a:spcBef>
              <a:spcAft>
                <a:spcPts val="0"/>
              </a:spcAft>
              <a:buClr>
                <a:schemeClr val="dk1"/>
              </a:buClr>
              <a:buSzPts val="1100"/>
              <a:buFont typeface="Arial"/>
              <a:buNone/>
            </a:pPr>
            <a:endParaRPr>
              <a:solidFill>
                <a:srgbClr val="002B42"/>
              </a:solidFill>
            </a:endParaRPr>
          </a:p>
          <a:p>
            <a:pPr marL="0" lvl="0" indent="0" algn="l" rtl="0">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marL="0" lvl="0" indent="0" algn="l" rtl="0">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marL="0" lvl="0" indent="0" algn="l" rtl="0">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marL="0" lvl="0" indent="0" algn="l" rtl="0">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marL="0" lvl="0" indent="0" algn="l" rtl="0">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b300e55d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3b300e55d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marL="0" lvl="0" indent="0" algn="l" rtl="0">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https://rnaseq.uoregon.edu/#rna-prep-overview</a:t>
            </a:r>
            <a:endParaRPr sz="1000">
              <a:solidFill>
                <a:schemeClr val="dk1"/>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1b540f585_4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1b540f585_4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5fc3ef981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f5fc3ef98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56fc7a349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56fc7a349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f5fc3ef981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f5fc3ef981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f5fc3ef981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f5fc3ef981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0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3b300e55dd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3b300e55dd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3b300e55dd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3b300e55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https://www.ecseq.com/support/ngs/trimming-adapter-sequences-is-it-necessary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3b300e55dd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3b300e55dd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3b300e55dd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3b300e55d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3b300e55dd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3b300e55d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Suggested reading:</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Video lectures on how these mapping tools work:</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b300e55dd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3b300e55d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From https://www.broadinstitute.org/files/shared/illuminavids/sequencingSlides.pdf</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3b300e55dd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3b300e55dd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3b300e55dd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3b300e55dd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https://www.ncbi.nlm.nih.gov/pmc/articles/PMC3530905/</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3b300e55dd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3b300e55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marL="457200" lvl="0" indent="-304800" algn="l" rtl="0">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marL="457200" lvl="0" indent="-304800" algn="l" rtl="0">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3b300e55dd_0_6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g23b300e55dd_0_65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Suggested reading:</a:t>
            </a:r>
            <a:endParaRPr/>
          </a:p>
          <a:p>
            <a:pPr marL="0" lvl="0" indent="0" algn="l" rtl="0">
              <a:spcBef>
                <a:spcPts val="0"/>
              </a:spcBef>
              <a:spcAft>
                <a:spcPts val="0"/>
              </a:spcAft>
              <a:buNone/>
            </a:pPr>
            <a:endParaRPr/>
          </a:p>
          <a:p>
            <a:pPr marL="0" lvl="0" indent="0" algn="l" rtl="0">
              <a:spcBef>
                <a:spcPts val="0"/>
              </a:spcBef>
              <a:spcAft>
                <a:spcPts val="0"/>
              </a:spcAft>
              <a:buNone/>
            </a:pPr>
            <a:r>
              <a:rPr lang="en"/>
              <a:t>https://www.ncbi.nlm.nih.gov/pmc/articles/PMC3322381/pdf/nihms-366740.pdf</a:t>
            </a:r>
            <a:endParaRPr/>
          </a:p>
        </p:txBody>
      </p:sp>
      <p:sp>
        <p:nvSpPr>
          <p:cNvPr id="516" name="Google Shape;516;g23b300e55dd_0_6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3b300e55dd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3b300e55dd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3b300e55dd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3b300e55dd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3b300e55d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3b300e55d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 sz="1200">
                <a:solidFill>
                  <a:schemeClr val="dk1"/>
                </a:solidFill>
              </a:rPr>
              <a:t>Login to a Wynton dev node and search for the tools using module spider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3b300e55d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3b300e55d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3b300e55d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3b300e55d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Galaxy provides a collection of tools to analyze variety of biomedical data </a:t>
            </a:r>
            <a:endParaRPr/>
          </a:p>
          <a:p>
            <a:pPr marL="0" lvl="0" indent="0" algn="l" rtl="0">
              <a:spcBef>
                <a:spcPts val="0"/>
              </a:spcBef>
              <a:spcAft>
                <a:spcPts val="0"/>
              </a:spcAft>
              <a:buNone/>
            </a:pPr>
            <a:r>
              <a:rPr lang="en"/>
              <a:t>https://usegalaxy.org/</a:t>
            </a: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3b300e55dd_0_89: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23b300e55dd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3b300e55d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3b300e55d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marL="0" lvl="0" indent="0" algn="l" rtl="0">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https://rnaseq.uoregon.edu/#rna-prep-working-with-rna</a:t>
            </a:r>
            <a:endParaRPr sz="1000">
              <a:solidFill>
                <a:schemeClr val="dk1"/>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3b300e55dd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23b300e55dd_0_94: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Image taken from https://hpc.rtu.lv/introduction-to-hpc/?lang=en</a:t>
            </a:r>
            <a:endParaRPr/>
          </a:p>
        </p:txBody>
      </p:sp>
      <p:sp>
        <p:nvSpPr>
          <p:cNvPr id="576" name="Google Shape;576;g23b300e55dd_0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3b300e55dd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23b300e55dd_0_103: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23b300e55dd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3b300e55dd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3b300e55dd_0_11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Image source: https://gigascience.biomedcentral.com/track/pdf/10.1186/s13742-016-0135-4</a:t>
            </a:r>
            <a:endParaRPr/>
          </a:p>
          <a:p>
            <a:pPr marL="0" lvl="0" indent="0" algn="l" rtl="0">
              <a:spcBef>
                <a:spcPts val="0"/>
              </a:spcBef>
              <a:spcAft>
                <a:spcPts val="0"/>
              </a:spcAft>
              <a:buNone/>
            </a:pPr>
            <a:endParaRPr/>
          </a:p>
          <a:p>
            <a:pPr marL="0" lvl="0" indent="0" algn="l" rtl="0">
              <a:spcBef>
                <a:spcPts val="0"/>
              </a:spcBef>
              <a:spcAft>
                <a:spcPts val="0"/>
              </a:spcAft>
              <a:buNone/>
            </a:pPr>
            <a:r>
              <a:rPr lang="en"/>
              <a:t>Paper introducing Singularity: </a:t>
            </a:r>
            <a:r>
              <a:rPr lang="en" u="sng">
                <a:solidFill>
                  <a:schemeClr val="hlink"/>
                </a:solidFill>
                <a:hlinkClick r:id="rId3"/>
              </a:rPr>
              <a:t>https://journals.plos.org/plosone/article/file?id=10.1371/journal.pone.0177459&amp;type=printable</a:t>
            </a:r>
            <a:endParaRPr/>
          </a:p>
          <a:p>
            <a:pPr marL="0" lvl="0" indent="0" algn="l" rtl="0">
              <a:spcBef>
                <a:spcPts val="0"/>
              </a:spcBef>
              <a:spcAft>
                <a:spcPts val="0"/>
              </a:spcAft>
              <a:buNone/>
            </a:pPr>
            <a:endParaRPr/>
          </a:p>
          <a:p>
            <a:pPr marL="0" lvl="0" indent="0" algn="l" rtl="0">
              <a:spcBef>
                <a:spcPts val="0"/>
              </a:spcBef>
              <a:spcAft>
                <a:spcPts val="0"/>
              </a:spcAft>
              <a:buNone/>
            </a:pPr>
            <a:r>
              <a:rPr lang="en"/>
              <a:t>https://phoenixnap.com/kb/docker-image-vs-container</a:t>
            </a:r>
            <a:endParaRPr/>
          </a:p>
        </p:txBody>
      </p:sp>
      <p:sp>
        <p:nvSpPr>
          <p:cNvPr id="595" name="Google Shape;595;g23b300e55dd_0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3b300e55dd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g23b300e55dd_0_12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g23b300e55dd_0_1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3cd6a728b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3cd6a728b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3b300e55dd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3b300e55dd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3b300e55dd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g23b300e55dd_0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None/>
            </a:pPr>
            <a:endParaRPr/>
          </a:p>
        </p:txBody>
      </p:sp>
      <p:sp>
        <p:nvSpPr>
          <p:cNvPr id="636" name="Google Shape;636;g23b300e55dd_0_2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3b300e55dd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3b300e55dd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f56fc7a349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f56fc7a34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42fe74f21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42fe74f21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3b300e55d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3b300e55d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 amplification: https://youtu.be/3URxJD5k3T8</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f354a93d4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f354a93d4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3b300e55dd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3b300e55d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3e1085f2e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3e1085f2e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3dbece6a76_1_0: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g23dbece6a7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3dbece6a76_1_10: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g23dbece6a76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3dbece6a76_1_16: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23dbece6a76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3dbece6a76_1_23: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Command line cheat sheet</a:t>
            </a:r>
            <a:endParaRPr sz="1200">
              <a:solidFill>
                <a:schemeClr val="dk1"/>
              </a:solidFill>
            </a:endParaRPr>
          </a:p>
          <a:p>
            <a:pPr marL="0" lvl="0" indent="0" algn="l" rtl="0">
              <a:spcBef>
                <a:spcPts val="0"/>
              </a:spcBef>
              <a:spcAft>
                <a:spcPts val="0"/>
              </a:spcAft>
              <a:buNone/>
            </a:pPr>
            <a:r>
              <a:rPr lang="en" sz="1200">
                <a:solidFill>
                  <a:schemeClr val="dk1"/>
                </a:solidFill>
              </a:rPr>
              <a:t>https://www.git-tower.com/blog/command-line-cheat-sheet/</a:t>
            </a:r>
            <a:endParaRPr/>
          </a:p>
        </p:txBody>
      </p:sp>
      <p:sp>
        <p:nvSpPr>
          <p:cNvPr id="729" name="Google Shape;729;g23dbece6a76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3dbece6a76_1_29: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g23dbece6a76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3dbece6a76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3dbece6a76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4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3dbece6a76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3dbece6a7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3b300e55d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3b300e55d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3dbece6a76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3dbece6a7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For Docker and Wynton, the script is available in the workshop materials.</a:t>
            </a:r>
            <a:endParaRPr sz="1200"/>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#Tutorial to login to wynton: https://wynton.ucsf.edu/hpc/get-started/access-cluster.html</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#Tutorial for wynton development nodes:</a:t>
            </a:r>
            <a:r>
              <a:rPr lang="en" sz="1200">
                <a:solidFill>
                  <a:schemeClr val="dk1"/>
                </a:solidFill>
                <a:uFill>
                  <a:noFill/>
                </a:uFill>
                <a:hlinkClick r:id="rId3">
                  <a:extLst>
                    <a:ext uri="{A12FA001-AC4F-418D-AE19-62706E023703}">
                      <ahyp:hlinkClr xmlns:ahyp="http://schemas.microsoft.com/office/drawing/2018/hyperlinkcolor" val="tx"/>
                    </a:ext>
                  </a:extLst>
                </a:hlinkClick>
              </a:rPr>
              <a:t> </a:t>
            </a:r>
            <a:r>
              <a:rPr lang="en" sz="1200" u="sng">
                <a:solidFill>
                  <a:schemeClr val="hlink"/>
                </a:solidFill>
                <a:hlinkClick r:id="rId3"/>
              </a:rPr>
              <a:t>https://wynton.ucsf.edu/hpc/get-started/development-prototyping.html</a:t>
            </a:r>
            <a:endParaRPr sz="1200" u="sng">
              <a:solidFill>
                <a:schemeClr val="hlink"/>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#file transfer tutorial: :</a:t>
            </a:r>
            <a:r>
              <a:rPr lang="en" sz="1200">
                <a:solidFill>
                  <a:schemeClr val="dk1"/>
                </a:solidFill>
                <a:uFill>
                  <a:noFill/>
                </a:uFill>
                <a:hlinkClick r:id="rId4">
                  <a:extLst>
                    <a:ext uri="{A12FA001-AC4F-418D-AE19-62706E023703}">
                      <ahyp:hlinkClr xmlns:ahyp="http://schemas.microsoft.com/office/drawing/2018/hyperlinkcolor" val="tx"/>
                    </a:ext>
                  </a:extLst>
                </a:hlinkClick>
              </a:rPr>
              <a:t> </a:t>
            </a:r>
            <a:r>
              <a:rPr lang="en" sz="1200" u="sng">
                <a:solidFill>
                  <a:schemeClr val="hlink"/>
                </a:solidFill>
                <a:hlinkClick r:id="rId4"/>
              </a:rPr>
              <a:t>https://wynton.ucsf.edu/hpc/transfers/files-and-directories.html</a:t>
            </a:r>
            <a:endParaRPr sz="1200" u="sng">
              <a:solidFill>
                <a:schemeClr val="hlink"/>
              </a:solidFill>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3cd6a728b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3cd6a728b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3cd6a728b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3cd6a728b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3dbece6a76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3dbece6a76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3dbece6a76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3dbece6a76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3dbece6a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3dbece6a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3b300e55dd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3b300e55dd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3b300e55dd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3b300e55dd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3b300e55dd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3b300e55d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3b300e55dd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3b300e55dd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chrome-extension://efaidnbmnnnibpcajpcglclefindmkaj/https://samtools.github.io/hts-specs/SAMv1.pdf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3b300e55d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3b300e55d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3b300e55dd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23b300e55dd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3b300e55dd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3b300e55dd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3b300e55dd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3b300e55d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3b300e55dd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23b300e55dd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3b300e55dd_0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23b300e55dd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Suggested reading:</a:t>
            </a:r>
            <a:endParaRPr sz="1200"/>
          </a:p>
          <a:p>
            <a:pPr marL="0" lvl="0" indent="0" algn="l" rtl="0">
              <a:spcBef>
                <a:spcPts val="0"/>
              </a:spcBef>
              <a:spcAft>
                <a:spcPts val="0"/>
              </a:spcAft>
              <a:buNone/>
            </a:pPr>
            <a:r>
              <a:rPr lang="en" sz="1200" u="sng">
                <a:solidFill>
                  <a:schemeClr val="hlink"/>
                </a:solidFill>
                <a:hlinkClick r:id="rId3"/>
              </a:rPr>
              <a:t>https://www.ncbi.nlm.nih.gov/pmc/articles/PMC3005310/</a:t>
            </a:r>
            <a:endParaRPr sz="1200"/>
          </a:p>
          <a:p>
            <a:pPr marL="0" lvl="0" indent="0" algn="l" rtl="0">
              <a:spcBef>
                <a:spcPts val="0"/>
              </a:spcBef>
              <a:spcAft>
                <a:spcPts val="0"/>
              </a:spcAft>
              <a:buNone/>
            </a:pPr>
            <a:r>
              <a:rPr lang="en" sz="1200"/>
              <a:t>https://blog.genewiz.com/stranded-vs-non-stranded-rna-seq</a:t>
            </a:r>
            <a:endParaRPr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3b300e55dd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3b300e55dd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3b300e55dd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3b300e55dd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3b300e55dd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3b300e55dd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3b300e55dd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23b300e55dd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3b300e55dd_0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3b300e55dd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3b300e55dd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3b300e55d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f7c97f38c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f7c97f38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3dbece6a76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3dbece6a76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3dbece6a76_1_126: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23dbece6a76_1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3dbece6a76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23dbece6a76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23dbece6a76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3dbece6a76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marL="0" lvl="0" indent="0" algn="l" rtl="0">
              <a:spcBef>
                <a:spcPts val="0"/>
              </a:spcBef>
              <a:spcAft>
                <a:spcPts val="0"/>
              </a:spcAft>
              <a:buClr>
                <a:schemeClr val="dk1"/>
              </a:buClr>
              <a:buFont typeface="Arial"/>
              <a:buNone/>
            </a:pPr>
            <a:endParaRPr sz="1200">
              <a:solidFill>
                <a:schemeClr val="dk1"/>
              </a:solidFill>
            </a:endParaRPr>
          </a:p>
          <a:p>
            <a:pPr marL="0" lvl="0" indent="0" algn="l" rtl="0">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f56fc7a349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f56fc7a349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f5c41af1a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f5c41af1a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E.g: The argument choices available for STAR</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3dc9da21d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23dc9da21d9_0_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https://www.git-tower.com/blog/command-line-cheat-sheet/</a:t>
            </a:r>
            <a:endParaRPr/>
          </a:p>
        </p:txBody>
      </p:sp>
      <p:sp>
        <p:nvSpPr>
          <p:cNvPr id="1006" name="Google Shape;1006;g23dc9da21d9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19613caf6a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g119613caf6a_1_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https://www.git-tower.com/blog/command-line-cheat-sheet/</a:t>
            </a:r>
            <a:endParaRPr/>
          </a:p>
        </p:txBody>
      </p:sp>
      <p:sp>
        <p:nvSpPr>
          <p:cNvPr id="1013" name="Google Shape;1013;g119613caf6a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3dc9da21d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 name="Google Shape;1019;g23dc9da21d9_0_1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Kallisto</a:t>
            </a:r>
            <a:r>
              <a:rPr lang="en-US" dirty="0"/>
              <a:t>: https://</a:t>
            </a:r>
            <a:r>
              <a:rPr lang="en-US" dirty="0" err="1"/>
              <a:t>www.nature.com</a:t>
            </a:r>
            <a:r>
              <a:rPr lang="en-US" dirty="0"/>
              <a:t>/articles/nbt.3519</a:t>
            </a:r>
          </a:p>
          <a:p>
            <a:pPr marL="0" lvl="0" indent="0" algn="l" rtl="0">
              <a:spcBef>
                <a:spcPts val="0"/>
              </a:spcBef>
              <a:spcAft>
                <a:spcPts val="0"/>
              </a:spcAft>
              <a:buNone/>
            </a:pPr>
            <a:r>
              <a:rPr lang="en-US" dirty="0"/>
              <a:t>Salmon: https://</a:t>
            </a:r>
            <a:r>
              <a:rPr lang="en-US" dirty="0" err="1"/>
              <a:t>www.ncbi.nlm.nih.gov</a:t>
            </a:r>
            <a:r>
              <a:rPr lang="en-US" dirty="0"/>
              <a:t>/</a:t>
            </a:r>
            <a:r>
              <a:rPr lang="en-US" dirty="0" err="1"/>
              <a:t>pmc</a:t>
            </a:r>
            <a:r>
              <a:rPr lang="en-US" dirty="0"/>
              <a:t>/articles/PMC5600148/</a:t>
            </a:r>
            <a:endParaRPr dirty="0"/>
          </a:p>
        </p:txBody>
      </p:sp>
      <p:sp>
        <p:nvSpPr>
          <p:cNvPr id="1020" name="Google Shape;1020;g23dc9da21d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a:stretch/>
        </p:blipFill>
        <p:spPr>
          <a:xfrm>
            <a:off x="0" y="0"/>
            <a:ext cx="9189724" cy="5173813"/>
          </a:xfrm>
          <a:prstGeom prst="rect">
            <a:avLst/>
          </a:prstGeom>
          <a:noFill/>
          <a:ln>
            <a:noFill/>
          </a:ln>
        </p:spPr>
      </p:pic>
      <p:sp>
        <p:nvSpPr>
          <p:cNvPr id="55" name="Google Shape;55;p14"/>
          <p:cNvSpPr txBox="1">
            <a:spLocks noGrp="1"/>
          </p:cNvSpPr>
          <p:nvPr>
            <p:ph type="ctrTitle"/>
          </p:nvPr>
        </p:nvSpPr>
        <p:spPr>
          <a:xfrm>
            <a:off x="1143000" y="841772"/>
            <a:ext cx="6858000" cy="17907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143000" y="2701528"/>
            <a:ext cx="6858000" cy="1241700"/>
          </a:xfrm>
          <a:prstGeom prst="rect">
            <a:avLst/>
          </a:prstGeom>
          <a:noFill/>
          <a:ln>
            <a:noFill/>
          </a:ln>
        </p:spPr>
        <p:txBody>
          <a:bodyPr spcFirstLastPara="1" wrap="square" lIns="0" tIns="0" rIns="0" bIns="0" anchor="t" anchorCtr="0">
            <a:normAutofit/>
          </a:bodyPr>
          <a:lstStyle>
            <a:lvl1pPr lvl="0" algn="l" rtl="0">
              <a:lnSpc>
                <a:spcPct val="90000"/>
              </a:lnSpc>
              <a:spcBef>
                <a:spcPts val="800"/>
              </a:spcBef>
              <a:spcAft>
                <a:spcPts val="0"/>
              </a:spcAft>
              <a:buClr>
                <a:schemeClr val="lt1"/>
              </a:buClr>
              <a:buSzPts val="2100"/>
              <a:buNone/>
              <a:defRPr sz="2100">
                <a:solidFill>
                  <a:schemeClr val="lt1"/>
                </a:solidFill>
              </a:defRPr>
            </a:lvl1pPr>
            <a:lvl2pPr lvl="1" algn="ctr" rtl="0">
              <a:lnSpc>
                <a:spcPct val="90000"/>
              </a:lnSpc>
              <a:spcBef>
                <a:spcPts val="400"/>
              </a:spcBef>
              <a:spcAft>
                <a:spcPts val="0"/>
              </a:spcAft>
              <a:buClr>
                <a:srgbClr val="002B42"/>
              </a:buClr>
              <a:buSzPts val="1500"/>
              <a:buNone/>
              <a:defRPr sz="1500"/>
            </a:lvl2pPr>
            <a:lvl3pPr lvl="2" algn="ctr" rtl="0">
              <a:lnSpc>
                <a:spcPct val="90000"/>
              </a:lnSpc>
              <a:spcBef>
                <a:spcPts val="400"/>
              </a:spcBef>
              <a:spcAft>
                <a:spcPts val="0"/>
              </a:spcAft>
              <a:buClr>
                <a:srgbClr val="002B42"/>
              </a:buClr>
              <a:buSzPts val="1400"/>
              <a:buNone/>
              <a:defRPr sz="1400"/>
            </a:lvl3pPr>
            <a:lvl4pPr lvl="3" algn="ctr" rtl="0">
              <a:lnSpc>
                <a:spcPct val="90000"/>
              </a:lnSpc>
              <a:spcBef>
                <a:spcPts val="400"/>
              </a:spcBef>
              <a:spcAft>
                <a:spcPts val="0"/>
              </a:spcAft>
              <a:buClr>
                <a:srgbClr val="002B42"/>
              </a:buClr>
              <a:buSzPts val="1200"/>
              <a:buNone/>
              <a:defRPr sz="1200"/>
            </a:lvl4pPr>
            <a:lvl5pPr lvl="4" algn="ctr" rtl="0">
              <a:lnSpc>
                <a:spcPct val="90000"/>
              </a:lnSpc>
              <a:spcBef>
                <a:spcPts val="400"/>
              </a:spcBef>
              <a:spcAft>
                <a:spcPts val="0"/>
              </a:spcAft>
              <a:buClr>
                <a:srgbClr val="002B42"/>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57" name="Google Shape;57;p14"/>
          <p:cNvPicPr preferRelativeResize="0"/>
          <p:nvPr/>
        </p:nvPicPr>
        <p:blipFill rotWithShape="1">
          <a:blip r:embed="rId3">
            <a:alphaModFix/>
          </a:blip>
          <a:srcRect/>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650" y="531341"/>
            <a:ext cx="7886700" cy="7368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rmAutofit/>
          </a:bodyPr>
          <a:lstStyle>
            <a:lvl1pPr lvl="0" algn="l" rtl="0">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0" name="Google Shape;60;p15"/>
          <p:cNvSpPr txBox="1">
            <a:spLocks noGrp="1"/>
          </p:cNvSpPr>
          <p:nvPr>
            <p:ph type="body" idx="1"/>
          </p:nvPr>
        </p:nvSpPr>
        <p:spPr>
          <a:xfrm>
            <a:off x="628650" y="1369219"/>
            <a:ext cx="3886200" cy="3263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rgbClr val="002B42"/>
              </a:buClr>
              <a:buSzPts val="1400"/>
              <a:buChar char="•"/>
              <a:defRPr/>
            </a:lvl1pPr>
            <a:lvl2pPr marL="914400" lvl="1" indent="-317500" algn="l" rtl="0">
              <a:lnSpc>
                <a:spcPct val="90000"/>
              </a:lnSpc>
              <a:spcBef>
                <a:spcPts val="400"/>
              </a:spcBef>
              <a:spcAft>
                <a:spcPts val="0"/>
              </a:spcAft>
              <a:buClr>
                <a:srgbClr val="002B42"/>
              </a:buClr>
              <a:buSzPts val="1400"/>
              <a:buChar char="•"/>
              <a:defRPr/>
            </a:lvl2pPr>
            <a:lvl3pPr marL="1371600" lvl="2" indent="-317500" algn="l" rtl="0">
              <a:lnSpc>
                <a:spcPct val="90000"/>
              </a:lnSpc>
              <a:spcBef>
                <a:spcPts val="400"/>
              </a:spcBef>
              <a:spcAft>
                <a:spcPts val="0"/>
              </a:spcAft>
              <a:buClr>
                <a:srgbClr val="002B42"/>
              </a:buClr>
              <a:buSzPts val="1400"/>
              <a:buChar char="•"/>
              <a:defRPr/>
            </a:lvl3pPr>
            <a:lvl4pPr marL="1828800" lvl="3" indent="-317500" algn="l" rtl="0">
              <a:lnSpc>
                <a:spcPct val="90000"/>
              </a:lnSpc>
              <a:spcBef>
                <a:spcPts val="400"/>
              </a:spcBef>
              <a:spcAft>
                <a:spcPts val="0"/>
              </a:spcAft>
              <a:buClr>
                <a:srgbClr val="002B42"/>
              </a:buClr>
              <a:buSzPts val="1400"/>
              <a:buChar char="•"/>
              <a:defRPr/>
            </a:lvl4pPr>
            <a:lvl5pPr marL="2286000" lvl="4" indent="-317500" algn="l" rtl="0">
              <a:lnSpc>
                <a:spcPct val="90000"/>
              </a:lnSpc>
              <a:spcBef>
                <a:spcPts val="400"/>
              </a:spcBef>
              <a:spcAft>
                <a:spcPts val="0"/>
              </a:spcAft>
              <a:buClr>
                <a:srgbClr val="002B42"/>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1" name="Google Shape;61;p15"/>
          <p:cNvSpPr txBox="1">
            <a:spLocks noGrp="1"/>
          </p:cNvSpPr>
          <p:nvPr>
            <p:ph type="body" idx="2"/>
          </p:nvPr>
        </p:nvSpPr>
        <p:spPr>
          <a:xfrm>
            <a:off x="4629150" y="1369219"/>
            <a:ext cx="3886200" cy="3263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rgbClr val="002B42"/>
              </a:buClr>
              <a:buSzPts val="1400"/>
              <a:buChar char="•"/>
              <a:defRPr/>
            </a:lvl1pPr>
            <a:lvl2pPr marL="914400" lvl="1" indent="-317500" algn="l" rtl="0">
              <a:lnSpc>
                <a:spcPct val="90000"/>
              </a:lnSpc>
              <a:spcBef>
                <a:spcPts val="400"/>
              </a:spcBef>
              <a:spcAft>
                <a:spcPts val="0"/>
              </a:spcAft>
              <a:buClr>
                <a:srgbClr val="002B42"/>
              </a:buClr>
              <a:buSzPts val="1400"/>
              <a:buChar char="•"/>
              <a:defRPr/>
            </a:lvl2pPr>
            <a:lvl3pPr marL="1371600" lvl="2" indent="-317500" algn="l" rtl="0">
              <a:lnSpc>
                <a:spcPct val="90000"/>
              </a:lnSpc>
              <a:spcBef>
                <a:spcPts val="400"/>
              </a:spcBef>
              <a:spcAft>
                <a:spcPts val="0"/>
              </a:spcAft>
              <a:buClr>
                <a:srgbClr val="002B42"/>
              </a:buClr>
              <a:buSzPts val="1400"/>
              <a:buChar char="•"/>
              <a:defRPr/>
            </a:lvl3pPr>
            <a:lvl4pPr marL="1828800" lvl="3" indent="-317500" algn="l" rtl="0">
              <a:lnSpc>
                <a:spcPct val="90000"/>
              </a:lnSpc>
              <a:spcBef>
                <a:spcPts val="400"/>
              </a:spcBef>
              <a:spcAft>
                <a:spcPts val="0"/>
              </a:spcAft>
              <a:buClr>
                <a:srgbClr val="002B42"/>
              </a:buClr>
              <a:buSzPts val="1400"/>
              <a:buChar char="•"/>
              <a:defRPr/>
            </a:lvl4pPr>
            <a:lvl5pPr marL="2286000" lvl="4" indent="-317500" algn="l" rtl="0">
              <a:lnSpc>
                <a:spcPct val="90000"/>
              </a:lnSpc>
              <a:spcBef>
                <a:spcPts val="400"/>
              </a:spcBef>
              <a:spcAft>
                <a:spcPts val="0"/>
              </a:spcAft>
              <a:buClr>
                <a:srgbClr val="002B42"/>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628650" y="531341"/>
            <a:ext cx="7886700" cy="7368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6"/>
          <p:cNvSpPr txBox="1">
            <a:spLocks noGrp="1"/>
          </p:cNvSpPr>
          <p:nvPr>
            <p:ph type="body" idx="1"/>
          </p:nvPr>
        </p:nvSpPr>
        <p:spPr>
          <a:xfrm>
            <a:off x="628650" y="1369219"/>
            <a:ext cx="7886700" cy="32634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rgbClr val="002B42"/>
              </a:buClr>
              <a:buSzPts val="1400"/>
              <a:buChar char="•"/>
              <a:defRPr/>
            </a:lvl1pPr>
            <a:lvl2pPr marL="914400" lvl="1" indent="-317500" algn="l" rtl="0">
              <a:lnSpc>
                <a:spcPct val="90000"/>
              </a:lnSpc>
              <a:spcBef>
                <a:spcPts val="400"/>
              </a:spcBef>
              <a:spcAft>
                <a:spcPts val="0"/>
              </a:spcAft>
              <a:buClr>
                <a:srgbClr val="002B42"/>
              </a:buClr>
              <a:buSzPts val="1400"/>
              <a:buChar char="•"/>
              <a:defRPr/>
            </a:lvl2pPr>
            <a:lvl3pPr marL="1371600" lvl="2" indent="-317500" algn="l" rtl="0">
              <a:lnSpc>
                <a:spcPct val="90000"/>
              </a:lnSpc>
              <a:spcBef>
                <a:spcPts val="400"/>
              </a:spcBef>
              <a:spcAft>
                <a:spcPts val="0"/>
              </a:spcAft>
              <a:buClr>
                <a:srgbClr val="002B42"/>
              </a:buClr>
              <a:buSzPts val="1400"/>
              <a:buChar char="•"/>
              <a:defRPr/>
            </a:lvl3pPr>
            <a:lvl4pPr marL="1828800" lvl="3" indent="-317500" algn="l" rtl="0">
              <a:lnSpc>
                <a:spcPct val="90000"/>
              </a:lnSpc>
              <a:spcBef>
                <a:spcPts val="400"/>
              </a:spcBef>
              <a:spcAft>
                <a:spcPts val="0"/>
              </a:spcAft>
              <a:buClr>
                <a:srgbClr val="002B42"/>
              </a:buClr>
              <a:buSzPts val="1400"/>
              <a:buChar char="•"/>
              <a:defRPr/>
            </a:lvl4pPr>
            <a:lvl5pPr marL="2286000" lvl="4" indent="-317500" algn="l" rtl="0">
              <a:lnSpc>
                <a:spcPct val="90000"/>
              </a:lnSpc>
              <a:spcBef>
                <a:spcPts val="400"/>
              </a:spcBef>
              <a:spcAft>
                <a:spcPts val="0"/>
              </a:spcAft>
              <a:buClr>
                <a:srgbClr val="002B42"/>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Logo">
  <p:cSld name="Title Slide Logo">
    <p:spTree>
      <p:nvGrpSpPr>
        <p:cNvPr id="1"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623888" y="1282304"/>
            <a:ext cx="7886700" cy="21396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8"/>
          <p:cNvSpPr txBox="1">
            <a:spLocks noGrp="1"/>
          </p:cNvSpPr>
          <p:nvPr>
            <p:ph type="body" idx="1"/>
          </p:nvPr>
        </p:nvSpPr>
        <p:spPr>
          <a:xfrm>
            <a:off x="623888" y="3442097"/>
            <a:ext cx="7886700" cy="11253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002A40"/>
              </a:buClr>
              <a:buSzPts val="2100"/>
              <a:buNone/>
              <a:defRPr sz="2100">
                <a:solidFill>
                  <a:srgbClr val="002A40"/>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629841" y="273844"/>
            <a:ext cx="7886700" cy="9942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3" name="Google Shape;73;p19"/>
          <p:cNvSpPr txBox="1">
            <a:spLocks noGrp="1"/>
          </p:cNvSpPr>
          <p:nvPr>
            <p:ph type="body" idx="1"/>
          </p:nvPr>
        </p:nvSpPr>
        <p:spPr>
          <a:xfrm>
            <a:off x="629841" y="1260872"/>
            <a:ext cx="3868500" cy="618000"/>
          </a:xfrm>
          <a:prstGeom prst="rect">
            <a:avLst/>
          </a:prstGeom>
          <a:noFill/>
          <a:ln>
            <a:noFill/>
          </a:ln>
        </p:spPr>
        <p:txBody>
          <a:bodyPr spcFirstLastPara="1" wrap="square" lIns="0" tIns="0" rIns="0" bIns="0" anchor="ctr" anchorCtr="0">
            <a:normAutofit/>
          </a:bodyPr>
          <a:lstStyle>
            <a:lvl1pPr marL="457200" lvl="0" indent="-228600" algn="l" rtl="0">
              <a:lnSpc>
                <a:spcPct val="90000"/>
              </a:lnSpc>
              <a:spcBef>
                <a:spcPts val="800"/>
              </a:spcBef>
              <a:spcAft>
                <a:spcPts val="0"/>
              </a:spcAft>
              <a:buClr>
                <a:srgbClr val="002B42"/>
              </a:buClr>
              <a:buSzPts val="2100"/>
              <a:buNone/>
              <a:defRPr sz="2100" b="1"/>
            </a:lvl1pPr>
            <a:lvl2pPr marL="914400" lvl="1" indent="-228600" algn="l" rtl="0">
              <a:lnSpc>
                <a:spcPct val="90000"/>
              </a:lnSpc>
              <a:spcBef>
                <a:spcPts val="400"/>
              </a:spcBef>
              <a:spcAft>
                <a:spcPts val="0"/>
              </a:spcAft>
              <a:buClr>
                <a:srgbClr val="002B42"/>
              </a:buClr>
              <a:buSzPts val="1500"/>
              <a:buNone/>
              <a:defRPr sz="1500" b="1"/>
            </a:lvl2pPr>
            <a:lvl3pPr marL="1371600" lvl="2" indent="-228600" algn="l" rtl="0">
              <a:lnSpc>
                <a:spcPct val="90000"/>
              </a:lnSpc>
              <a:spcBef>
                <a:spcPts val="400"/>
              </a:spcBef>
              <a:spcAft>
                <a:spcPts val="0"/>
              </a:spcAft>
              <a:buClr>
                <a:srgbClr val="002B42"/>
              </a:buClr>
              <a:buSzPts val="1400"/>
              <a:buNone/>
              <a:defRPr sz="1400" b="1"/>
            </a:lvl3pPr>
            <a:lvl4pPr marL="1828800" lvl="3" indent="-228600" algn="l" rtl="0">
              <a:lnSpc>
                <a:spcPct val="90000"/>
              </a:lnSpc>
              <a:spcBef>
                <a:spcPts val="400"/>
              </a:spcBef>
              <a:spcAft>
                <a:spcPts val="0"/>
              </a:spcAft>
              <a:buClr>
                <a:srgbClr val="002B42"/>
              </a:buClr>
              <a:buSzPts val="1200"/>
              <a:buNone/>
              <a:defRPr sz="1200" b="1"/>
            </a:lvl4pPr>
            <a:lvl5pPr marL="2286000" lvl="4" indent="-228600" algn="l" rtl="0">
              <a:lnSpc>
                <a:spcPct val="90000"/>
              </a:lnSpc>
              <a:spcBef>
                <a:spcPts val="400"/>
              </a:spcBef>
              <a:spcAft>
                <a:spcPts val="0"/>
              </a:spcAft>
              <a:buClr>
                <a:srgbClr val="002B42"/>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74" name="Google Shape;74;p19"/>
          <p:cNvSpPr txBox="1">
            <a:spLocks noGrp="1"/>
          </p:cNvSpPr>
          <p:nvPr>
            <p:ph type="body" idx="2"/>
          </p:nvPr>
        </p:nvSpPr>
        <p:spPr>
          <a:xfrm>
            <a:off x="629841" y="1878806"/>
            <a:ext cx="3868500" cy="27636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rgbClr val="002B42"/>
              </a:buClr>
              <a:buSzPts val="1400"/>
              <a:buChar char="•"/>
              <a:defRPr/>
            </a:lvl1pPr>
            <a:lvl2pPr marL="914400" lvl="1" indent="-317500" algn="l" rtl="0">
              <a:lnSpc>
                <a:spcPct val="90000"/>
              </a:lnSpc>
              <a:spcBef>
                <a:spcPts val="400"/>
              </a:spcBef>
              <a:spcAft>
                <a:spcPts val="0"/>
              </a:spcAft>
              <a:buClr>
                <a:srgbClr val="002B42"/>
              </a:buClr>
              <a:buSzPts val="1400"/>
              <a:buChar char="•"/>
              <a:defRPr/>
            </a:lvl2pPr>
            <a:lvl3pPr marL="1371600" lvl="2" indent="-317500" algn="l" rtl="0">
              <a:lnSpc>
                <a:spcPct val="90000"/>
              </a:lnSpc>
              <a:spcBef>
                <a:spcPts val="400"/>
              </a:spcBef>
              <a:spcAft>
                <a:spcPts val="0"/>
              </a:spcAft>
              <a:buClr>
                <a:srgbClr val="002B42"/>
              </a:buClr>
              <a:buSzPts val="1400"/>
              <a:buChar char="•"/>
              <a:defRPr/>
            </a:lvl3pPr>
            <a:lvl4pPr marL="1828800" lvl="3" indent="-317500" algn="l" rtl="0">
              <a:lnSpc>
                <a:spcPct val="90000"/>
              </a:lnSpc>
              <a:spcBef>
                <a:spcPts val="400"/>
              </a:spcBef>
              <a:spcAft>
                <a:spcPts val="0"/>
              </a:spcAft>
              <a:buClr>
                <a:srgbClr val="002B42"/>
              </a:buClr>
              <a:buSzPts val="1400"/>
              <a:buChar char="•"/>
              <a:defRPr/>
            </a:lvl4pPr>
            <a:lvl5pPr marL="2286000" lvl="4" indent="-317500" algn="l" rtl="0">
              <a:lnSpc>
                <a:spcPct val="90000"/>
              </a:lnSpc>
              <a:spcBef>
                <a:spcPts val="400"/>
              </a:spcBef>
              <a:spcAft>
                <a:spcPts val="0"/>
              </a:spcAft>
              <a:buClr>
                <a:srgbClr val="002B42"/>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5" name="Google Shape;75;p19"/>
          <p:cNvSpPr txBox="1">
            <a:spLocks noGrp="1"/>
          </p:cNvSpPr>
          <p:nvPr>
            <p:ph type="body" idx="3"/>
          </p:nvPr>
        </p:nvSpPr>
        <p:spPr>
          <a:xfrm>
            <a:off x="4629150" y="1260872"/>
            <a:ext cx="3887400" cy="618000"/>
          </a:xfrm>
          <a:prstGeom prst="rect">
            <a:avLst/>
          </a:prstGeom>
          <a:noFill/>
          <a:ln>
            <a:noFill/>
          </a:ln>
        </p:spPr>
        <p:txBody>
          <a:bodyPr spcFirstLastPara="1" wrap="square" lIns="0" tIns="0" rIns="0" bIns="0" anchor="ctr" anchorCtr="0">
            <a:normAutofit/>
          </a:bodyPr>
          <a:lstStyle>
            <a:lvl1pPr marL="457200" lvl="0" indent="-228600" algn="l" rtl="0">
              <a:lnSpc>
                <a:spcPct val="90000"/>
              </a:lnSpc>
              <a:spcBef>
                <a:spcPts val="800"/>
              </a:spcBef>
              <a:spcAft>
                <a:spcPts val="0"/>
              </a:spcAft>
              <a:buClr>
                <a:srgbClr val="002B42"/>
              </a:buClr>
              <a:buSzPts val="2100"/>
              <a:buNone/>
              <a:defRPr sz="2100" b="1"/>
            </a:lvl1pPr>
            <a:lvl2pPr marL="914400" lvl="1" indent="-228600" algn="l" rtl="0">
              <a:lnSpc>
                <a:spcPct val="90000"/>
              </a:lnSpc>
              <a:spcBef>
                <a:spcPts val="400"/>
              </a:spcBef>
              <a:spcAft>
                <a:spcPts val="0"/>
              </a:spcAft>
              <a:buClr>
                <a:srgbClr val="002B42"/>
              </a:buClr>
              <a:buSzPts val="1500"/>
              <a:buNone/>
              <a:defRPr sz="1500" b="1"/>
            </a:lvl2pPr>
            <a:lvl3pPr marL="1371600" lvl="2" indent="-228600" algn="l" rtl="0">
              <a:lnSpc>
                <a:spcPct val="90000"/>
              </a:lnSpc>
              <a:spcBef>
                <a:spcPts val="400"/>
              </a:spcBef>
              <a:spcAft>
                <a:spcPts val="0"/>
              </a:spcAft>
              <a:buClr>
                <a:srgbClr val="002B42"/>
              </a:buClr>
              <a:buSzPts val="1400"/>
              <a:buNone/>
              <a:defRPr sz="1400" b="1"/>
            </a:lvl3pPr>
            <a:lvl4pPr marL="1828800" lvl="3" indent="-228600" algn="l" rtl="0">
              <a:lnSpc>
                <a:spcPct val="90000"/>
              </a:lnSpc>
              <a:spcBef>
                <a:spcPts val="400"/>
              </a:spcBef>
              <a:spcAft>
                <a:spcPts val="0"/>
              </a:spcAft>
              <a:buClr>
                <a:srgbClr val="002B42"/>
              </a:buClr>
              <a:buSzPts val="1200"/>
              <a:buNone/>
              <a:defRPr sz="1200" b="1"/>
            </a:lvl4pPr>
            <a:lvl5pPr marL="2286000" lvl="4" indent="-228600" algn="l" rtl="0">
              <a:lnSpc>
                <a:spcPct val="90000"/>
              </a:lnSpc>
              <a:spcBef>
                <a:spcPts val="400"/>
              </a:spcBef>
              <a:spcAft>
                <a:spcPts val="0"/>
              </a:spcAft>
              <a:buClr>
                <a:srgbClr val="002B42"/>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76" name="Google Shape;76;p19"/>
          <p:cNvSpPr txBox="1">
            <a:spLocks noGrp="1"/>
          </p:cNvSpPr>
          <p:nvPr>
            <p:ph type="body" idx="4"/>
          </p:nvPr>
        </p:nvSpPr>
        <p:spPr>
          <a:xfrm>
            <a:off x="4629150" y="1878806"/>
            <a:ext cx="3887400" cy="27636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rgbClr val="002B42"/>
              </a:buClr>
              <a:buSzPts val="1400"/>
              <a:buChar char="•"/>
              <a:defRPr/>
            </a:lvl1pPr>
            <a:lvl2pPr marL="914400" lvl="1" indent="-317500" algn="l" rtl="0">
              <a:lnSpc>
                <a:spcPct val="90000"/>
              </a:lnSpc>
              <a:spcBef>
                <a:spcPts val="400"/>
              </a:spcBef>
              <a:spcAft>
                <a:spcPts val="0"/>
              </a:spcAft>
              <a:buClr>
                <a:srgbClr val="002B42"/>
              </a:buClr>
              <a:buSzPts val="1400"/>
              <a:buChar char="•"/>
              <a:defRPr/>
            </a:lvl2pPr>
            <a:lvl3pPr marL="1371600" lvl="2" indent="-317500" algn="l" rtl="0">
              <a:lnSpc>
                <a:spcPct val="90000"/>
              </a:lnSpc>
              <a:spcBef>
                <a:spcPts val="400"/>
              </a:spcBef>
              <a:spcAft>
                <a:spcPts val="0"/>
              </a:spcAft>
              <a:buClr>
                <a:srgbClr val="002B42"/>
              </a:buClr>
              <a:buSzPts val="1400"/>
              <a:buChar char="•"/>
              <a:defRPr/>
            </a:lvl3pPr>
            <a:lvl4pPr marL="1828800" lvl="3" indent="-317500" algn="l" rtl="0">
              <a:lnSpc>
                <a:spcPct val="90000"/>
              </a:lnSpc>
              <a:spcBef>
                <a:spcPts val="400"/>
              </a:spcBef>
              <a:spcAft>
                <a:spcPts val="0"/>
              </a:spcAft>
              <a:buClr>
                <a:srgbClr val="002B42"/>
              </a:buClr>
              <a:buSzPts val="1400"/>
              <a:buChar char="•"/>
              <a:defRPr/>
            </a:lvl4pPr>
            <a:lvl5pPr marL="2286000" lvl="4" indent="-317500" algn="l" rtl="0">
              <a:lnSpc>
                <a:spcPct val="90000"/>
              </a:lnSpc>
              <a:spcBef>
                <a:spcPts val="400"/>
              </a:spcBef>
              <a:spcAft>
                <a:spcPts val="0"/>
              </a:spcAft>
              <a:buClr>
                <a:srgbClr val="002B42"/>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628650" y="531341"/>
            <a:ext cx="7886700" cy="7368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22"/>
          <p:cNvSpPr txBox="1">
            <a:spLocks noGrp="1"/>
          </p:cNvSpPr>
          <p:nvPr>
            <p:ph type="title"/>
          </p:nvPr>
        </p:nvSpPr>
        <p:spPr>
          <a:xfrm>
            <a:off x="629841" y="342900"/>
            <a:ext cx="2949000" cy="12003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2" name="Google Shape;82;p22"/>
          <p:cNvSpPr txBox="1">
            <a:spLocks noGrp="1"/>
          </p:cNvSpPr>
          <p:nvPr>
            <p:ph type="body" idx="1"/>
          </p:nvPr>
        </p:nvSpPr>
        <p:spPr>
          <a:xfrm>
            <a:off x="3887391" y="740569"/>
            <a:ext cx="4629300" cy="3655200"/>
          </a:xfrm>
          <a:prstGeom prst="rect">
            <a:avLst/>
          </a:prstGeom>
          <a:noFill/>
          <a:ln>
            <a:noFill/>
          </a:ln>
        </p:spPr>
        <p:txBody>
          <a:bodyPr spcFirstLastPara="1" wrap="square" lIns="0" tIns="0" rIns="0" bIns="0" anchor="t" anchorCtr="0">
            <a:normAutofit/>
          </a:bodyPr>
          <a:lstStyle>
            <a:lvl1pPr marL="457200" lvl="0" indent="-381000" algn="l" rtl="0">
              <a:lnSpc>
                <a:spcPct val="90000"/>
              </a:lnSpc>
              <a:spcBef>
                <a:spcPts val="800"/>
              </a:spcBef>
              <a:spcAft>
                <a:spcPts val="0"/>
              </a:spcAft>
              <a:buClr>
                <a:srgbClr val="002B42"/>
              </a:buClr>
              <a:buSzPts val="2400"/>
              <a:buChar char="•"/>
              <a:defRPr sz="2400"/>
            </a:lvl1pPr>
            <a:lvl2pPr marL="914400" lvl="1" indent="-361950" algn="l" rtl="0">
              <a:lnSpc>
                <a:spcPct val="90000"/>
              </a:lnSpc>
              <a:spcBef>
                <a:spcPts val="400"/>
              </a:spcBef>
              <a:spcAft>
                <a:spcPts val="0"/>
              </a:spcAft>
              <a:buClr>
                <a:srgbClr val="002B42"/>
              </a:buClr>
              <a:buSzPts val="2100"/>
              <a:buChar char="•"/>
              <a:defRPr sz="2100"/>
            </a:lvl2pPr>
            <a:lvl3pPr marL="1371600" lvl="2" indent="-342900" algn="l" rtl="0">
              <a:lnSpc>
                <a:spcPct val="90000"/>
              </a:lnSpc>
              <a:spcBef>
                <a:spcPts val="400"/>
              </a:spcBef>
              <a:spcAft>
                <a:spcPts val="0"/>
              </a:spcAft>
              <a:buClr>
                <a:srgbClr val="002B42"/>
              </a:buClr>
              <a:buSzPts val="1800"/>
              <a:buChar char="•"/>
              <a:defRPr sz="1800"/>
            </a:lvl3pPr>
            <a:lvl4pPr marL="1828800" lvl="3" indent="-323850" algn="l" rtl="0">
              <a:lnSpc>
                <a:spcPct val="90000"/>
              </a:lnSpc>
              <a:spcBef>
                <a:spcPts val="400"/>
              </a:spcBef>
              <a:spcAft>
                <a:spcPts val="0"/>
              </a:spcAft>
              <a:buClr>
                <a:srgbClr val="002B42"/>
              </a:buClr>
              <a:buSzPts val="1500"/>
              <a:buChar char="•"/>
              <a:defRPr sz="1500"/>
            </a:lvl4pPr>
            <a:lvl5pPr marL="2286000" lvl="4" indent="-323850" algn="l" rtl="0">
              <a:lnSpc>
                <a:spcPct val="90000"/>
              </a:lnSpc>
              <a:spcBef>
                <a:spcPts val="400"/>
              </a:spcBef>
              <a:spcAft>
                <a:spcPts val="0"/>
              </a:spcAft>
              <a:buClr>
                <a:srgbClr val="002B42"/>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83" name="Google Shape;83;p22"/>
          <p:cNvSpPr txBox="1">
            <a:spLocks noGrp="1"/>
          </p:cNvSpPr>
          <p:nvPr>
            <p:ph type="body" idx="2"/>
          </p:nvPr>
        </p:nvSpPr>
        <p:spPr>
          <a:xfrm>
            <a:off x="629841" y="1543050"/>
            <a:ext cx="2949000" cy="28587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002B42"/>
              </a:buClr>
              <a:buSzPts val="1200"/>
              <a:buNone/>
              <a:defRPr sz="1200"/>
            </a:lvl1pPr>
            <a:lvl2pPr marL="914400" lvl="1" indent="-228600" algn="l" rtl="0">
              <a:lnSpc>
                <a:spcPct val="90000"/>
              </a:lnSpc>
              <a:spcBef>
                <a:spcPts val="400"/>
              </a:spcBef>
              <a:spcAft>
                <a:spcPts val="0"/>
              </a:spcAft>
              <a:buClr>
                <a:srgbClr val="002B42"/>
              </a:buClr>
              <a:buSzPts val="1100"/>
              <a:buNone/>
              <a:defRPr sz="1100"/>
            </a:lvl2pPr>
            <a:lvl3pPr marL="1371600" lvl="2" indent="-228600" algn="l" rtl="0">
              <a:lnSpc>
                <a:spcPct val="90000"/>
              </a:lnSpc>
              <a:spcBef>
                <a:spcPts val="400"/>
              </a:spcBef>
              <a:spcAft>
                <a:spcPts val="0"/>
              </a:spcAft>
              <a:buClr>
                <a:srgbClr val="002B42"/>
              </a:buClr>
              <a:buSzPts val="900"/>
              <a:buNone/>
              <a:defRPr sz="900"/>
            </a:lvl3pPr>
            <a:lvl4pPr marL="1828800" lvl="3" indent="-228600" algn="l" rtl="0">
              <a:lnSpc>
                <a:spcPct val="90000"/>
              </a:lnSpc>
              <a:spcBef>
                <a:spcPts val="400"/>
              </a:spcBef>
              <a:spcAft>
                <a:spcPts val="0"/>
              </a:spcAft>
              <a:buClr>
                <a:srgbClr val="002B42"/>
              </a:buClr>
              <a:buSzPts val="800"/>
              <a:buNone/>
              <a:defRPr sz="800"/>
            </a:lvl4pPr>
            <a:lvl5pPr marL="2286000" lvl="4" indent="-228600" algn="l" rtl="0">
              <a:lnSpc>
                <a:spcPct val="90000"/>
              </a:lnSpc>
              <a:spcBef>
                <a:spcPts val="400"/>
              </a:spcBef>
              <a:spcAft>
                <a:spcPts val="0"/>
              </a:spcAft>
              <a:buClr>
                <a:srgbClr val="002B42"/>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629841" y="342900"/>
            <a:ext cx="2949000" cy="12003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6" name="Google Shape;86;p23"/>
          <p:cNvSpPr>
            <a:spLocks noGrp="1"/>
          </p:cNvSpPr>
          <p:nvPr>
            <p:ph type="pic" idx="2"/>
          </p:nvPr>
        </p:nvSpPr>
        <p:spPr>
          <a:xfrm>
            <a:off x="3887391" y="740569"/>
            <a:ext cx="4629300" cy="3655200"/>
          </a:xfrm>
          <a:prstGeom prst="rect">
            <a:avLst/>
          </a:prstGeom>
          <a:noFill/>
          <a:ln>
            <a:noFill/>
          </a:ln>
        </p:spPr>
      </p:sp>
      <p:sp>
        <p:nvSpPr>
          <p:cNvPr id="87" name="Google Shape;87;p23"/>
          <p:cNvSpPr txBox="1">
            <a:spLocks noGrp="1"/>
          </p:cNvSpPr>
          <p:nvPr>
            <p:ph type="body" idx="1"/>
          </p:nvPr>
        </p:nvSpPr>
        <p:spPr>
          <a:xfrm>
            <a:off x="629841" y="1543050"/>
            <a:ext cx="2949000" cy="28587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002B42"/>
              </a:buClr>
              <a:buSzPts val="1200"/>
              <a:buNone/>
              <a:defRPr sz="1200"/>
            </a:lvl1pPr>
            <a:lvl2pPr marL="914400" lvl="1" indent="-228600" algn="l" rtl="0">
              <a:lnSpc>
                <a:spcPct val="90000"/>
              </a:lnSpc>
              <a:spcBef>
                <a:spcPts val="400"/>
              </a:spcBef>
              <a:spcAft>
                <a:spcPts val="0"/>
              </a:spcAft>
              <a:buClr>
                <a:srgbClr val="002B42"/>
              </a:buClr>
              <a:buSzPts val="1100"/>
              <a:buNone/>
              <a:defRPr sz="1100"/>
            </a:lvl2pPr>
            <a:lvl3pPr marL="1371600" lvl="2" indent="-228600" algn="l" rtl="0">
              <a:lnSpc>
                <a:spcPct val="90000"/>
              </a:lnSpc>
              <a:spcBef>
                <a:spcPts val="400"/>
              </a:spcBef>
              <a:spcAft>
                <a:spcPts val="0"/>
              </a:spcAft>
              <a:buClr>
                <a:srgbClr val="002B42"/>
              </a:buClr>
              <a:buSzPts val="900"/>
              <a:buNone/>
              <a:defRPr sz="900"/>
            </a:lvl3pPr>
            <a:lvl4pPr marL="1828800" lvl="3" indent="-228600" algn="l" rtl="0">
              <a:lnSpc>
                <a:spcPct val="90000"/>
              </a:lnSpc>
              <a:spcBef>
                <a:spcPts val="400"/>
              </a:spcBef>
              <a:spcAft>
                <a:spcPts val="0"/>
              </a:spcAft>
              <a:buClr>
                <a:srgbClr val="002B42"/>
              </a:buClr>
              <a:buSzPts val="800"/>
              <a:buNone/>
              <a:defRPr sz="800"/>
            </a:lvl4pPr>
            <a:lvl5pPr marL="2286000" lvl="4" indent="-228600" algn="l" rtl="0">
              <a:lnSpc>
                <a:spcPct val="90000"/>
              </a:lnSpc>
              <a:spcBef>
                <a:spcPts val="400"/>
              </a:spcBef>
              <a:spcAft>
                <a:spcPts val="0"/>
              </a:spcAft>
              <a:buClr>
                <a:srgbClr val="002B42"/>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628650" y="531341"/>
            <a:ext cx="7886700" cy="7368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0" name="Google Shape;90;p24"/>
          <p:cNvSpPr txBox="1">
            <a:spLocks noGrp="1"/>
          </p:cNvSpPr>
          <p:nvPr>
            <p:ph type="body" idx="1"/>
          </p:nvPr>
        </p:nvSpPr>
        <p:spPr>
          <a:xfrm rot="5400000">
            <a:off x="2940300" y="-942431"/>
            <a:ext cx="3263400" cy="78867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rgbClr val="002B42"/>
              </a:buClr>
              <a:buSzPts val="1400"/>
              <a:buChar char="•"/>
              <a:defRPr/>
            </a:lvl1pPr>
            <a:lvl2pPr marL="914400" lvl="1" indent="-317500" algn="l" rtl="0">
              <a:lnSpc>
                <a:spcPct val="90000"/>
              </a:lnSpc>
              <a:spcBef>
                <a:spcPts val="400"/>
              </a:spcBef>
              <a:spcAft>
                <a:spcPts val="0"/>
              </a:spcAft>
              <a:buClr>
                <a:srgbClr val="002B42"/>
              </a:buClr>
              <a:buSzPts val="1400"/>
              <a:buChar char="•"/>
              <a:defRPr/>
            </a:lvl2pPr>
            <a:lvl3pPr marL="1371600" lvl="2" indent="-317500" algn="l" rtl="0">
              <a:lnSpc>
                <a:spcPct val="90000"/>
              </a:lnSpc>
              <a:spcBef>
                <a:spcPts val="400"/>
              </a:spcBef>
              <a:spcAft>
                <a:spcPts val="0"/>
              </a:spcAft>
              <a:buClr>
                <a:srgbClr val="002B42"/>
              </a:buClr>
              <a:buSzPts val="1400"/>
              <a:buChar char="•"/>
              <a:defRPr/>
            </a:lvl3pPr>
            <a:lvl4pPr marL="1828800" lvl="3" indent="-317500" algn="l" rtl="0">
              <a:lnSpc>
                <a:spcPct val="90000"/>
              </a:lnSpc>
              <a:spcBef>
                <a:spcPts val="400"/>
              </a:spcBef>
              <a:spcAft>
                <a:spcPts val="0"/>
              </a:spcAft>
              <a:buClr>
                <a:srgbClr val="002B42"/>
              </a:buClr>
              <a:buSzPts val="1400"/>
              <a:buChar char="•"/>
              <a:defRPr/>
            </a:lvl4pPr>
            <a:lvl5pPr marL="2286000" lvl="4" indent="-317500" algn="l" rtl="0">
              <a:lnSpc>
                <a:spcPct val="90000"/>
              </a:lnSpc>
              <a:spcBef>
                <a:spcPts val="400"/>
              </a:spcBef>
              <a:spcAft>
                <a:spcPts val="0"/>
              </a:spcAft>
              <a:buClr>
                <a:srgbClr val="002B42"/>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rot="5400000">
            <a:off x="5350050" y="1467544"/>
            <a:ext cx="4359000" cy="19716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3" name="Google Shape;93;p25"/>
          <p:cNvSpPr txBox="1">
            <a:spLocks noGrp="1"/>
          </p:cNvSpPr>
          <p:nvPr>
            <p:ph type="body" idx="1"/>
          </p:nvPr>
        </p:nvSpPr>
        <p:spPr>
          <a:xfrm rot="5400000">
            <a:off x="1349475" y="-447056"/>
            <a:ext cx="4359000" cy="58008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Clr>
                <a:srgbClr val="002B42"/>
              </a:buClr>
              <a:buSzPts val="1400"/>
              <a:buChar char="•"/>
              <a:defRPr/>
            </a:lvl1pPr>
            <a:lvl2pPr marL="914400" lvl="1" indent="-317500" algn="l" rtl="0">
              <a:lnSpc>
                <a:spcPct val="90000"/>
              </a:lnSpc>
              <a:spcBef>
                <a:spcPts val="400"/>
              </a:spcBef>
              <a:spcAft>
                <a:spcPts val="0"/>
              </a:spcAft>
              <a:buClr>
                <a:srgbClr val="002B42"/>
              </a:buClr>
              <a:buSzPts val="1400"/>
              <a:buChar char="•"/>
              <a:defRPr/>
            </a:lvl2pPr>
            <a:lvl3pPr marL="1371600" lvl="2" indent="-317500" algn="l" rtl="0">
              <a:lnSpc>
                <a:spcPct val="90000"/>
              </a:lnSpc>
              <a:spcBef>
                <a:spcPts val="400"/>
              </a:spcBef>
              <a:spcAft>
                <a:spcPts val="0"/>
              </a:spcAft>
              <a:buClr>
                <a:srgbClr val="002B42"/>
              </a:buClr>
              <a:buSzPts val="1400"/>
              <a:buChar char="•"/>
              <a:defRPr/>
            </a:lvl3pPr>
            <a:lvl4pPr marL="1828800" lvl="3" indent="-317500" algn="l" rtl="0">
              <a:lnSpc>
                <a:spcPct val="90000"/>
              </a:lnSpc>
              <a:spcBef>
                <a:spcPts val="400"/>
              </a:spcBef>
              <a:spcAft>
                <a:spcPts val="0"/>
              </a:spcAft>
              <a:buClr>
                <a:srgbClr val="002B42"/>
              </a:buClr>
              <a:buSzPts val="1400"/>
              <a:buChar char="•"/>
              <a:defRPr/>
            </a:lvl4pPr>
            <a:lvl5pPr marL="2286000" lvl="4" indent="-317500" algn="l" rtl="0">
              <a:lnSpc>
                <a:spcPct val="90000"/>
              </a:lnSpc>
              <a:spcBef>
                <a:spcPts val="400"/>
              </a:spcBef>
              <a:spcAft>
                <a:spcPts val="0"/>
              </a:spcAft>
              <a:buClr>
                <a:srgbClr val="002B42"/>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4"/>
        <p:cNvGrpSpPr/>
        <p:nvPr/>
      </p:nvGrpSpPr>
      <p:grpSpPr>
        <a:xfrm>
          <a:off x="0" y="0"/>
          <a:ext cx="0" cy="0"/>
          <a:chOff x="0" y="0"/>
          <a:chExt cx="0" cy="0"/>
        </a:xfrm>
      </p:grpSpPr>
      <p:sp>
        <p:nvSpPr>
          <p:cNvPr id="95" name="Google Shape;95;p26"/>
          <p:cNvSpPr txBox="1">
            <a:spLocks noGrp="1"/>
          </p:cNvSpPr>
          <p:nvPr>
            <p:ph type="body" idx="1"/>
          </p:nvPr>
        </p:nvSpPr>
        <p:spPr>
          <a:xfrm>
            <a:off x="628650" y="1407362"/>
            <a:ext cx="7886700" cy="1314300"/>
          </a:xfrm>
          <a:prstGeom prst="rect">
            <a:avLst/>
          </a:prstGeom>
          <a:noFill/>
          <a:ln>
            <a:noFill/>
          </a:ln>
        </p:spPr>
        <p:txBody>
          <a:bodyPr spcFirstLastPara="1" wrap="square" lIns="137150" tIns="0" rIns="0" bIns="0" anchor="t" anchorCtr="0">
            <a:spAutoFit/>
          </a:bodyPr>
          <a:lstStyle>
            <a:lvl1pPr marL="457200" lvl="0" indent="-336550" algn="l" rtl="0">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marL="914400" lvl="1" indent="-317500" algn="l" rtl="0">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marL="1371600" lvl="2" indent="-304800" algn="l" rtl="0">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marL="1828800" lvl="3" indent="-298450" algn="l" rtl="0">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marL="2286000" lvl="4" indent="-298450" algn="l" rtl="0">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6" name="Google Shape;96;p26"/>
          <p:cNvSpPr txBox="1">
            <a:spLocks noGrp="1"/>
          </p:cNvSpPr>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000" t="100000"/>
            </a:path>
            <a:tileRect r="-100000" b="-100000"/>
          </a:gradFill>
          <a:ln>
            <a:noFill/>
          </a:ln>
        </p:spPr>
        <p:txBody>
          <a:bodyPr spcFirstLastPara="1" wrap="square" lIns="137150" tIns="0" rIns="68575" bIns="34275" anchor="ctr" anchorCtr="0">
            <a:normAutofit/>
          </a:bodyPr>
          <a:lstStyle>
            <a:lvl1pPr lvl="0" algn="l" rtl="0">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7" name="Google Shape;97;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8" name="Google Shape;98;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9" name="Google Shape;99;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531341"/>
            <a:ext cx="7886700" cy="73680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rgbClr val="00D8EA"/>
              </a:buClr>
              <a:buSzPts val="3300"/>
              <a:buFont typeface="Helvetica Neue"/>
              <a:buNone/>
              <a:defRPr sz="3300" b="1" i="0" u="none" strike="noStrike" cap="non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0" tIns="0" rIns="0" bIns="0" anchor="t" anchorCtr="0">
            <a:normAutofit/>
          </a:bodyPr>
          <a:lstStyle>
            <a:lvl1pPr marL="457200" marR="0" lvl="0" indent="-361950" algn="l" rtl="0">
              <a:lnSpc>
                <a:spcPct val="90000"/>
              </a:lnSpc>
              <a:spcBef>
                <a:spcPts val="800"/>
              </a:spcBef>
              <a:spcAft>
                <a:spcPts val="0"/>
              </a:spcAft>
              <a:buClr>
                <a:srgbClr val="002B42"/>
              </a:buClr>
              <a:buSzPts val="2100"/>
              <a:buFont typeface="Arial"/>
              <a:buChar char="•"/>
              <a:defRPr sz="2100" b="0" i="0" u="none" strike="noStrike" cap="none">
                <a:solidFill>
                  <a:srgbClr val="002B42"/>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rgbClr val="002B42"/>
              </a:buClr>
              <a:buSzPts val="1800"/>
              <a:buFont typeface="Arial"/>
              <a:buChar char="•"/>
              <a:defRPr sz="1800" b="0" i="0" u="none" strike="noStrike" cap="none">
                <a:solidFill>
                  <a:srgbClr val="002B42"/>
                </a:solidFill>
                <a:latin typeface="Helvetica Neue"/>
                <a:ea typeface="Helvetica Neue"/>
                <a:cs typeface="Helvetica Neue"/>
                <a:sym typeface="Helvetica Neue"/>
              </a:defRPr>
            </a:lvl2pPr>
            <a:lvl3pPr marL="1371600" marR="0" lvl="2" indent="-323850" algn="l" rtl="0">
              <a:lnSpc>
                <a:spcPct val="90000"/>
              </a:lnSpc>
              <a:spcBef>
                <a:spcPts val="400"/>
              </a:spcBef>
              <a:spcAft>
                <a:spcPts val="0"/>
              </a:spcAft>
              <a:buClr>
                <a:srgbClr val="002B42"/>
              </a:buClr>
              <a:buSzPts val="1500"/>
              <a:buFont typeface="Arial"/>
              <a:buChar char="•"/>
              <a:defRPr sz="1500" b="0" i="0" u="none" strike="noStrike" cap="none">
                <a:solidFill>
                  <a:srgbClr val="002B42"/>
                </a:solidFill>
                <a:latin typeface="Helvetica Neue"/>
                <a:ea typeface="Helvetica Neue"/>
                <a:cs typeface="Helvetica Neue"/>
                <a:sym typeface="Helvetica Neue"/>
              </a:defRPr>
            </a:lvl3pPr>
            <a:lvl4pPr marL="1828800" marR="0" lvl="3" indent="-317500" algn="l" rtl="0">
              <a:lnSpc>
                <a:spcPct val="90000"/>
              </a:lnSpc>
              <a:spcBef>
                <a:spcPts val="400"/>
              </a:spcBef>
              <a:spcAft>
                <a:spcPts val="0"/>
              </a:spcAft>
              <a:buClr>
                <a:srgbClr val="002B42"/>
              </a:buClr>
              <a:buSzPts val="1400"/>
              <a:buFont typeface="Arial"/>
              <a:buChar char="•"/>
              <a:defRPr sz="1400" b="0" i="0" u="none" strike="noStrike" cap="none">
                <a:solidFill>
                  <a:srgbClr val="002B42"/>
                </a:solidFill>
                <a:latin typeface="Helvetica Neue"/>
                <a:ea typeface="Helvetica Neue"/>
                <a:cs typeface="Helvetica Neue"/>
                <a:sym typeface="Helvetica Neue"/>
              </a:defRPr>
            </a:lvl4pPr>
            <a:lvl5pPr marL="2286000" marR="0" lvl="4" indent="-317500" algn="l" rtl="0">
              <a:lnSpc>
                <a:spcPct val="90000"/>
              </a:lnSpc>
              <a:spcBef>
                <a:spcPts val="400"/>
              </a:spcBef>
              <a:spcAft>
                <a:spcPts val="0"/>
              </a:spcAft>
              <a:buClr>
                <a:srgbClr val="002B42"/>
              </a:buClr>
              <a:buSzPts val="1400"/>
              <a:buFont typeface="Arial"/>
              <a:buChar char="•"/>
              <a:defRPr sz="1400" b="0" i="0" u="none" strike="noStrike" cap="none">
                <a:solidFill>
                  <a:srgbClr val="002B42"/>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docker.com/get-docker/"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hyperlink" Target="https://gladstone.org/index.php/events/statistics-enrichment-analyses-methods-0" TargetMode="External"/><Relationship Id="rId2" Type="http://schemas.openxmlformats.org/officeDocument/2006/relationships/notesSlide" Target="../notesSlides/notesSlide100.xml"/><Relationship Id="rId1" Type="http://schemas.openxmlformats.org/officeDocument/2006/relationships/slideLayout" Target="../slideLayouts/slideLayout14.xml"/><Relationship Id="rId4" Type="http://schemas.openxmlformats.org/officeDocument/2006/relationships/hyperlink" Target="https://gladstone.org/index.php/events?series=data-science-training-program"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gladstoneinstitutes.slack.com/archives/C0145F1L7QS" TargetMode="External"/><Relationship Id="rId2" Type="http://schemas.openxmlformats.org/officeDocument/2006/relationships/notesSlide" Target="../notesSlides/notesSlide101.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hyperlink" Target="http://seqanswers.com/forums/" TargetMode="External"/><Relationship Id="rId2" Type="http://schemas.openxmlformats.org/officeDocument/2006/relationships/notesSlide" Target="../notesSlides/notesSlide102.xml"/><Relationship Id="rId1" Type="http://schemas.openxmlformats.org/officeDocument/2006/relationships/slideLayout" Target="../slideLayouts/slideLayout24.xml"/><Relationship Id="rId6" Type="http://schemas.openxmlformats.org/officeDocument/2006/relationships/hyperlink" Target="https://stackexchange.com/sites" TargetMode="External"/><Relationship Id="rId5" Type="http://schemas.openxmlformats.org/officeDocument/2006/relationships/hyperlink" Target="https://www.rna-seqblog.com/" TargetMode="External"/><Relationship Id="rId4" Type="http://schemas.openxmlformats.org/officeDocument/2006/relationships/hyperlink" Target="https://www.biostars.org/"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cshprotocols.cshlp.org/content/early/2015/04/11/pdb.top084970.full.pdf+html" TargetMode="External"/><Relationship Id="rId7" Type="http://schemas.openxmlformats.org/officeDocument/2006/relationships/hyperlink" Target="https://www.surveymonkey.com/r/F75J6VZ" TargetMode="External"/><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hyperlink" Target="https://training.galaxyproject.org/training-material/topics/transcriptomics/tutorials/ref-based/tutorial.html" TargetMode="External"/><Relationship Id="rId5" Type="http://schemas.openxmlformats.org/officeDocument/2006/relationships/hyperlink" Target="https://rnaseq.uoregon.edu/" TargetMode="External"/><Relationship Id="rId4" Type="http://schemas.openxmlformats.org/officeDocument/2006/relationships/hyperlink" Target="https://www.annualreviews.org/doi/full/10.1146/annurev-biodatasci-072018-021255#_i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faculty.ucr.edu/~tgirke/HTML_Presentations/Manuals/Workshop_Dec_12_16_2013/Rrnaseq/Rrnaseq.pdf"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www.bioinformatics.babraham.ac.uk/projects/fastqc/good_sequence_short_fastqc.html"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hyperlink" Target="https://www.bioinformatics.babraham.ac.uk/projects/fastqc/bad_sequence_fastqc.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hyperlink" Target="https://docs.docker.com/desktop/install/windows-instal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s://wynton.ucsf.edu/hpc/get-started/access-cluster.html"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hyperlink" Target="https://docs.docker.com/desktop/install/windows-instal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surveymonkey.com/r/F75J6VZ" TargetMode="External"/><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docker.com/get-docker/"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hyperlink" Target="https://www.ncbi.nlm.nih.gov/sra/" TargetMode="External"/><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hyperlink" Target="https://www.ncbi.nlm.nih.gov/geo/query/acc.cgi?acc=GSE49712"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hyperlink" Target="https://www.surveymonkey.com/r/F75J6VZ" TargetMode="External"/><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academic.oup.com/bioinformatics/article/30/7/923/232889" TargetMode="External"/><Relationship Id="rId2" Type="http://schemas.openxmlformats.org/officeDocument/2006/relationships/notesSlide" Target="../notesSlides/notesSlide83.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hyperlink" Target="http://faculty.ucr.edu/~tgirke/HTML_Presentations/Manuals/Workshop_Dec_12_16_2013/Rrnaseq/Rrnaseq.pdf" TargetMode="External"/><Relationship Id="rId2" Type="http://schemas.openxmlformats.org/officeDocument/2006/relationships/notesSlide" Target="../notesSlides/notesSlide88.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hyperlink" Target="https://www.surveymonkey.com/r/F75J6VZ" TargetMode="External"/><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hyperlink" Target="mailto:bioinformatics@gladstone.ucsf.edu" TargetMode="External"/><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hyperlink" Target="https://gladstoneinstitutes.us10.list-manage.com/track/click?u=1a62a392ffda799ebdf0313d3&amp;id=f8f7a65295&amp;e=0b7c96b1c4" TargetMode="External"/><Relationship Id="rId2" Type="http://schemas.openxmlformats.org/officeDocument/2006/relationships/notesSlide" Target="../notesSlides/notesSlide97.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7"/>
          <p:cNvSpPr txBox="1">
            <a:spLocks noGrp="1"/>
          </p:cNvSpPr>
          <p:nvPr>
            <p:ph type="ctrTitle"/>
          </p:nvPr>
        </p:nvSpPr>
        <p:spPr>
          <a:xfrm>
            <a:off x="1143000" y="536972"/>
            <a:ext cx="6858000" cy="1790700"/>
          </a:xfrm>
          <a:prstGeom prst="rect">
            <a:avLst/>
          </a:prstGeom>
          <a:noFill/>
          <a:ln>
            <a:noFill/>
          </a:ln>
        </p:spPr>
        <p:txBody>
          <a:bodyPr spcFirstLastPara="1" wrap="square" lIns="0" tIns="0" rIns="0" bIns="0" anchor="b" anchorCtr="0">
            <a:normAutofit/>
          </a:bodyPr>
          <a:lstStyle/>
          <a:p>
            <a:pPr marL="0" lvl="0" indent="0" algn="ctr" rtl="0">
              <a:spcBef>
                <a:spcPts val="0"/>
              </a:spcBef>
              <a:spcAft>
                <a:spcPts val="0"/>
              </a:spcAft>
              <a:buClr>
                <a:schemeClr val="lt1"/>
              </a:buClr>
              <a:buSzPts val="6000"/>
              <a:buFont typeface="Arial"/>
              <a:buNone/>
            </a:pPr>
            <a:r>
              <a:rPr lang="en"/>
              <a:t>Library preparation</a:t>
            </a:r>
            <a:endParaRPr/>
          </a:p>
        </p:txBody>
      </p:sp>
      <p:sp>
        <p:nvSpPr>
          <p:cNvPr id="106" name="Google Shape;106;p27"/>
          <p:cNvSpPr txBox="1">
            <a:spLocks noGrp="1"/>
          </p:cNvSpPr>
          <p:nvPr>
            <p:ph type="subTitle" idx="1"/>
          </p:nvPr>
        </p:nvSpPr>
        <p:spPr>
          <a:xfrm>
            <a:off x="1143000" y="2839803"/>
            <a:ext cx="6858000" cy="1241700"/>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lt1"/>
              </a:buClr>
              <a:buSzPts val="2100"/>
              <a:buNone/>
            </a:pPr>
            <a:r>
              <a:rPr lang="en"/>
              <a:t>Please revise slides 2-8 before the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6"/>
          <p:cNvSpPr txBox="1">
            <a:spLocks noGrp="1"/>
          </p:cNvSpPr>
          <p:nvPr>
            <p:ph type="title"/>
          </p:nvPr>
        </p:nvSpPr>
        <p:spPr>
          <a:xfrm>
            <a:off x="272825" y="946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Working material for this workshop</a:t>
            </a:r>
            <a:endParaRPr/>
          </a:p>
        </p:txBody>
      </p:sp>
      <p:sp>
        <p:nvSpPr>
          <p:cNvPr id="181" name="Google Shape;181;p36"/>
          <p:cNvSpPr txBox="1">
            <a:spLocks noGrp="1"/>
          </p:cNvSpPr>
          <p:nvPr>
            <p:ph type="body" idx="1"/>
          </p:nvPr>
        </p:nvSpPr>
        <p:spPr>
          <a:xfrm>
            <a:off x="342825" y="996850"/>
            <a:ext cx="7886700" cy="1983300"/>
          </a:xfrm>
          <a:prstGeom prst="rect">
            <a:avLst/>
          </a:prstGeom>
        </p:spPr>
        <p:txBody>
          <a:bodyPr spcFirstLastPara="1" wrap="square" lIns="0" tIns="0" rIns="0" bIns="0" anchor="t" anchorCtr="0">
            <a:noAutofit/>
          </a:bodyPr>
          <a:lstStyle/>
          <a:p>
            <a:pPr marL="457200" lvl="0" indent="-317500" algn="l" rtl="0">
              <a:lnSpc>
                <a:spcPct val="110000"/>
              </a:lnSpc>
              <a:spcBef>
                <a:spcPts val="800"/>
              </a:spcBef>
              <a:spcAft>
                <a:spcPts val="0"/>
              </a:spcAft>
              <a:buSzPts val="1400"/>
              <a:buFont typeface="Helvetica Neue"/>
              <a:buAutoNum type="arabicPeriod"/>
            </a:pPr>
            <a:r>
              <a:rPr lang="en" sz="1900"/>
              <a:t>Single_read.fastq</a:t>
            </a:r>
            <a:endParaRPr sz="1900"/>
          </a:p>
          <a:p>
            <a:pPr marL="457200" lvl="0" indent="-317500" algn="l" rtl="0">
              <a:lnSpc>
                <a:spcPct val="110000"/>
              </a:lnSpc>
              <a:spcBef>
                <a:spcPts val="0"/>
              </a:spcBef>
              <a:spcAft>
                <a:spcPts val="0"/>
              </a:spcAft>
              <a:buSzPts val="1400"/>
              <a:buFont typeface="Helvetica Neue"/>
              <a:buAutoNum type="arabicPeriod"/>
            </a:pPr>
            <a:r>
              <a:rPr lang="en" sz="1900"/>
              <a:t>Bacteria_GATTACA_L001_R1_001.fastq</a:t>
            </a:r>
            <a:endParaRPr sz="1900"/>
          </a:p>
          <a:p>
            <a:pPr marL="457200" lvl="0" indent="-317500" algn="l" rtl="0">
              <a:lnSpc>
                <a:spcPct val="110000"/>
              </a:lnSpc>
              <a:spcBef>
                <a:spcPts val="0"/>
              </a:spcBef>
              <a:spcAft>
                <a:spcPts val="0"/>
              </a:spcAft>
              <a:buSzPts val="1400"/>
              <a:buFont typeface="Helvetica Neue"/>
              <a:buAutoNum type="arabicPeriod"/>
            </a:pPr>
            <a:r>
              <a:rPr lang="en" sz="1900"/>
              <a:t>Adapter_Sequence.fasta</a:t>
            </a:r>
            <a:endParaRPr sz="1900"/>
          </a:p>
          <a:p>
            <a:pPr marL="457200" lvl="0" indent="-317500" algn="l" rtl="0">
              <a:lnSpc>
                <a:spcPct val="110000"/>
              </a:lnSpc>
              <a:spcBef>
                <a:spcPts val="0"/>
              </a:spcBef>
              <a:spcAft>
                <a:spcPts val="0"/>
              </a:spcAft>
              <a:buSzPts val="1400"/>
              <a:buFont typeface="Helvetica Neue"/>
              <a:buAutoNum type="arabicPeriod"/>
            </a:pPr>
            <a:r>
              <a:rPr lang="en" sz="1900"/>
              <a:t>rDNA_sequence.fasta</a:t>
            </a:r>
            <a:endParaRPr sz="1900"/>
          </a:p>
          <a:p>
            <a:pPr marL="457200" lvl="0" indent="-317500" algn="l" rtl="0">
              <a:lnSpc>
                <a:spcPct val="110000"/>
              </a:lnSpc>
              <a:spcBef>
                <a:spcPts val="0"/>
              </a:spcBef>
              <a:spcAft>
                <a:spcPts val="0"/>
              </a:spcAft>
              <a:buSzPts val="1400"/>
              <a:buFont typeface="Helvetica Neue"/>
              <a:buAutoNum type="arabicPeriod"/>
            </a:pPr>
            <a:r>
              <a:rPr lang="en" sz="1900"/>
              <a:t>rDNA.gtf</a:t>
            </a:r>
            <a:endParaRPr sz="1900"/>
          </a:p>
          <a:p>
            <a:pPr marL="457200" lvl="0" indent="-317500" algn="l" rtl="0">
              <a:lnSpc>
                <a:spcPct val="110000"/>
              </a:lnSpc>
              <a:spcBef>
                <a:spcPts val="0"/>
              </a:spcBef>
              <a:spcAft>
                <a:spcPts val="0"/>
              </a:spcAft>
              <a:buSzPts val="1400"/>
              <a:buFont typeface="Helvetica Neue"/>
              <a:buAutoNum type="arabicPeriod"/>
            </a:pPr>
            <a:r>
              <a:rPr lang="en" sz="1900"/>
              <a:t>all_steps_docker_desktop.sh</a:t>
            </a:r>
            <a:endParaRPr sz="1900"/>
          </a:p>
          <a:p>
            <a:pPr marL="457200" lvl="0" indent="-317500" algn="l" rtl="0">
              <a:lnSpc>
                <a:spcPct val="110000"/>
              </a:lnSpc>
              <a:spcBef>
                <a:spcPts val="0"/>
              </a:spcBef>
              <a:spcAft>
                <a:spcPts val="0"/>
              </a:spcAft>
              <a:buSzPts val="1400"/>
              <a:buFont typeface="Helvetica Neue"/>
              <a:buAutoNum type="arabicPeriod"/>
            </a:pPr>
            <a:r>
              <a:rPr lang="en" sz="1900"/>
              <a:t>Slides</a:t>
            </a:r>
            <a:endParaRPr sz="1900"/>
          </a:p>
          <a:p>
            <a:pPr marL="0" lvl="0" indent="0" algn="l" rtl="0">
              <a:lnSpc>
                <a:spcPct val="110000"/>
              </a:lnSpc>
              <a:spcBef>
                <a:spcPts val="800"/>
              </a:spcBef>
              <a:spcAft>
                <a:spcPts val="0"/>
              </a:spcAft>
              <a:buNone/>
            </a:pPr>
            <a:endParaRPr sz="1900"/>
          </a:p>
        </p:txBody>
      </p:sp>
      <p:sp>
        <p:nvSpPr>
          <p:cNvPr id="182" name="Google Shape;182;p36"/>
          <p:cNvSpPr txBox="1">
            <a:spLocks noGrp="1"/>
          </p:cNvSpPr>
          <p:nvPr>
            <p:ph type="body" idx="1"/>
          </p:nvPr>
        </p:nvSpPr>
        <p:spPr>
          <a:xfrm>
            <a:off x="272825" y="4003025"/>
            <a:ext cx="8402100" cy="7875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endParaRPr sz="1800">
              <a:solidFill>
                <a:srgbClr val="24292F"/>
              </a:solidFill>
              <a:highlight>
                <a:srgbClr val="FFFFFF"/>
              </a:highlight>
              <a:latin typeface="Arial"/>
              <a:ea typeface="Arial"/>
              <a:cs typeface="Arial"/>
              <a:sym typeface="Arial"/>
            </a:endParaRPr>
          </a:p>
          <a:p>
            <a:pPr marL="0" lvl="0" indent="0" algn="l" rtl="0">
              <a:lnSpc>
                <a:spcPct val="90000"/>
              </a:lnSpc>
              <a:spcBef>
                <a:spcPts val="0"/>
              </a:spcBef>
              <a:spcAft>
                <a:spcPts val="0"/>
              </a:spcAft>
              <a:buNone/>
            </a:pPr>
            <a:endParaRPr sz="1800">
              <a:solidFill>
                <a:srgbClr val="24292F"/>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2400" b="1">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lang="en" sz="1800" b="1">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26"/>
          <p:cNvSpPr txBox="1">
            <a:spLocks noGrp="1"/>
          </p:cNvSpPr>
          <p:nvPr>
            <p:ph type="title"/>
          </p:nvPr>
        </p:nvSpPr>
        <p:spPr>
          <a:xfrm>
            <a:off x="142100" y="14209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Upcoming workshop at Gladstone:</a:t>
            </a:r>
            <a:endParaRPr/>
          </a:p>
        </p:txBody>
      </p:sp>
      <p:sp>
        <p:nvSpPr>
          <p:cNvPr id="1029" name="Google Shape;1029;p126"/>
          <p:cNvSpPr txBox="1">
            <a:spLocks noGrp="1"/>
          </p:cNvSpPr>
          <p:nvPr>
            <p:ph type="body" idx="1"/>
          </p:nvPr>
        </p:nvSpPr>
        <p:spPr>
          <a:xfrm>
            <a:off x="225500" y="771472"/>
            <a:ext cx="7886700" cy="1800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2500">
              <a:latin typeface="Arial"/>
              <a:ea typeface="Arial"/>
              <a:cs typeface="Arial"/>
              <a:sym typeface="Arial"/>
            </a:endParaRPr>
          </a:p>
          <a:p>
            <a:pPr marL="457200" lvl="0" indent="-342900" algn="l" rtl="0">
              <a:lnSpc>
                <a:spcPct val="200000"/>
              </a:lnSpc>
              <a:spcBef>
                <a:spcPts val="1000"/>
              </a:spcBef>
              <a:spcAft>
                <a:spcPts val="0"/>
              </a:spcAft>
              <a:buClr>
                <a:srgbClr val="222222"/>
              </a:buClr>
              <a:buSzPts val="1800"/>
              <a:buChar char="•"/>
            </a:pPr>
            <a:r>
              <a:rPr lang="en" sz="1800" b="1">
                <a:solidFill>
                  <a:srgbClr val="222222"/>
                </a:solidFill>
                <a:highlight>
                  <a:srgbClr val="FFFFFF"/>
                </a:highlight>
                <a:latin typeface="Arial"/>
                <a:ea typeface="Arial"/>
                <a:cs typeface="Arial"/>
                <a:sym typeface="Arial"/>
              </a:rPr>
              <a:t>May 22 | </a:t>
            </a:r>
            <a:r>
              <a:rPr lang="en" sz="1800">
                <a:solidFill>
                  <a:srgbClr val="222222"/>
                </a:solidFill>
                <a:highlight>
                  <a:schemeClr val="lt1"/>
                </a:highlight>
                <a:latin typeface="Arial"/>
                <a:ea typeface="Arial"/>
                <a:cs typeface="Arial"/>
                <a:sym typeface="Arial"/>
              </a:rPr>
              <a:t>Intermediate RNA-Seq Analysis Using R </a:t>
            </a:r>
            <a:endParaRPr sz="1800">
              <a:solidFill>
                <a:srgbClr val="222222"/>
              </a:solidFill>
              <a:highlight>
                <a:srgbClr val="FFFFFF"/>
              </a:highlight>
              <a:latin typeface="Arial"/>
              <a:ea typeface="Arial"/>
              <a:cs typeface="Arial"/>
              <a:sym typeface="Arial"/>
            </a:endParaRPr>
          </a:p>
          <a:p>
            <a:pPr marL="457200" lvl="0" indent="-342900" algn="l" rtl="0">
              <a:lnSpc>
                <a:spcPct val="200000"/>
              </a:lnSpc>
              <a:spcBef>
                <a:spcPts val="0"/>
              </a:spcBef>
              <a:spcAft>
                <a:spcPts val="0"/>
              </a:spcAft>
              <a:buClr>
                <a:srgbClr val="222222"/>
              </a:buClr>
              <a:buSzPts val="1800"/>
              <a:buChar char="•"/>
            </a:pPr>
            <a:r>
              <a:rPr lang="en" sz="1800" b="1">
                <a:solidFill>
                  <a:srgbClr val="222222"/>
                </a:solidFill>
                <a:highlight>
                  <a:srgbClr val="FFFFFF"/>
                </a:highlight>
                <a:latin typeface="Arial"/>
                <a:ea typeface="Arial"/>
                <a:cs typeface="Arial"/>
                <a:sym typeface="Arial"/>
              </a:rPr>
              <a:t>Ma</a:t>
            </a:r>
            <a:r>
              <a:rPr lang="en" sz="1600" b="1">
                <a:solidFill>
                  <a:srgbClr val="222222"/>
                </a:solidFill>
                <a:highlight>
                  <a:srgbClr val="FFFFFF"/>
                </a:highlight>
                <a:latin typeface="Arial"/>
                <a:ea typeface="Arial"/>
                <a:cs typeface="Arial"/>
                <a:sym typeface="Arial"/>
              </a:rPr>
              <a:t>y 23 | </a:t>
            </a:r>
            <a:r>
              <a:rPr lang="en" sz="1800">
                <a:solidFill>
                  <a:srgbClr val="002A40"/>
                </a:solidFill>
                <a:highlight>
                  <a:srgbClr val="FFFFFF"/>
                </a:highlight>
                <a:uFill>
                  <a:noFill/>
                </a:uFill>
                <a:hlinkClick r:id="rId3">
                  <a:extLst>
                    <a:ext uri="{A12FA001-AC4F-418D-AE19-62706E023703}">
                      <ahyp:hlinkClr xmlns:ahyp="http://schemas.microsoft.com/office/drawing/2018/hyperlinkcolor" val="tx"/>
                    </a:ext>
                  </a:extLst>
                </a:hlinkClick>
              </a:rPr>
              <a:t>Statistics of Enrichment Analyses Methods</a:t>
            </a:r>
            <a:endParaRPr sz="1800">
              <a:solidFill>
                <a:srgbClr val="002A40"/>
              </a:solidFill>
              <a:highlight>
                <a:srgbClr val="FFFFFF"/>
              </a:highlight>
            </a:endParaRPr>
          </a:p>
          <a:p>
            <a:pPr marL="457200" lvl="0" indent="0" algn="l" rtl="0">
              <a:lnSpc>
                <a:spcPct val="200000"/>
              </a:lnSpc>
              <a:spcBef>
                <a:spcPts val="1000"/>
              </a:spcBef>
              <a:spcAft>
                <a:spcPts val="0"/>
              </a:spcAft>
              <a:buNone/>
            </a:pPr>
            <a:endParaRPr sz="2000">
              <a:solidFill>
                <a:srgbClr val="222222"/>
              </a:solidFill>
              <a:highlight>
                <a:srgbClr val="FFFFFF"/>
              </a:highlight>
            </a:endParaRPr>
          </a:p>
          <a:p>
            <a:pPr marL="0" lvl="0" indent="0" algn="l" rtl="0">
              <a:lnSpc>
                <a:spcPct val="200000"/>
              </a:lnSpc>
              <a:spcBef>
                <a:spcPts val="1000"/>
              </a:spcBef>
              <a:spcAft>
                <a:spcPts val="0"/>
              </a:spcAft>
              <a:buNone/>
            </a:pPr>
            <a:r>
              <a:rPr lang="en" sz="2000" u="sng">
                <a:solidFill>
                  <a:schemeClr val="hlink"/>
                </a:solidFill>
                <a:hlinkClick r:id="rId4"/>
              </a:rPr>
              <a:t>Data Science Training Program</a:t>
            </a:r>
            <a:endParaRPr sz="2000">
              <a:solidFill>
                <a:schemeClr val="accent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7"/>
          <p:cNvSpPr txBox="1">
            <a:spLocks noGrp="1"/>
          </p:cNvSpPr>
          <p:nvPr>
            <p:ph type="body" idx="1"/>
          </p:nvPr>
        </p:nvSpPr>
        <p:spPr>
          <a:xfrm>
            <a:off x="628650" y="1407362"/>
            <a:ext cx="7886700" cy="2581200"/>
          </a:xfrm>
          <a:prstGeom prst="rect">
            <a:avLst/>
          </a:prstGeom>
          <a:noFill/>
          <a:ln>
            <a:noFill/>
          </a:ln>
        </p:spPr>
        <p:txBody>
          <a:bodyPr spcFirstLastPara="1" wrap="square" lIns="137150" tIns="0" rIns="0" bIns="0" anchor="t" anchorCtr="0">
            <a:spAutoFit/>
          </a:bodyPr>
          <a:lstStyle/>
          <a:p>
            <a:pPr marL="342900" lvl="0" indent="-349250" algn="l" rtl="0">
              <a:lnSpc>
                <a:spcPct val="90000"/>
              </a:lnSpc>
              <a:spcBef>
                <a:spcPts val="0"/>
              </a:spcBef>
              <a:spcAft>
                <a:spcPts val="0"/>
              </a:spcAft>
              <a:buClr>
                <a:srgbClr val="002B42"/>
              </a:buClr>
              <a:buSzPts val="1700"/>
              <a:buFont typeface="Arial"/>
              <a:buChar char="●"/>
            </a:pPr>
            <a:r>
              <a:rPr lang="en"/>
              <a:t>Wynton slack channel</a:t>
            </a:r>
            <a:endParaRPr/>
          </a:p>
          <a:p>
            <a:pPr marL="596900" lvl="1" indent="-254000" algn="l" rtl="0">
              <a:lnSpc>
                <a:spcPct val="90000"/>
              </a:lnSpc>
              <a:spcBef>
                <a:spcPts val="400"/>
              </a:spcBef>
              <a:spcAft>
                <a:spcPts val="0"/>
              </a:spcAft>
              <a:buClr>
                <a:srgbClr val="002B42"/>
              </a:buClr>
              <a:buSzPts val="1400"/>
              <a:buChar char="●"/>
            </a:pPr>
            <a:r>
              <a:rPr lang="en"/>
              <a:t>ucsf-wynton.slack.com</a:t>
            </a:r>
            <a:endParaRPr/>
          </a:p>
          <a:p>
            <a:pPr marL="342900" lvl="1" indent="0" algn="l" rtl="0">
              <a:lnSpc>
                <a:spcPct val="90000"/>
              </a:lnSpc>
              <a:spcBef>
                <a:spcPts val="400"/>
              </a:spcBef>
              <a:spcAft>
                <a:spcPts val="0"/>
              </a:spcAft>
              <a:buClr>
                <a:srgbClr val="002B42"/>
              </a:buClr>
              <a:buSzPts val="1400"/>
              <a:buNone/>
            </a:pPr>
            <a:endParaRPr/>
          </a:p>
          <a:p>
            <a:pPr marL="342900" lvl="0" indent="-349250" algn="l" rtl="0">
              <a:lnSpc>
                <a:spcPct val="90000"/>
              </a:lnSpc>
              <a:spcBef>
                <a:spcPts val="800"/>
              </a:spcBef>
              <a:spcAft>
                <a:spcPts val="0"/>
              </a:spcAft>
              <a:buClr>
                <a:srgbClr val="002B42"/>
              </a:buClr>
              <a:buSzPts val="1700"/>
              <a:buFont typeface="Arial"/>
              <a:buChar char="●"/>
            </a:pPr>
            <a:r>
              <a:rPr lang="en"/>
              <a:t>Gladstone Bioinformatics Core slack channel</a:t>
            </a:r>
            <a:endParaRPr/>
          </a:p>
          <a:p>
            <a:pPr marL="596900" lvl="1" indent="-254000" algn="l" rtl="0">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marL="342900" lvl="1" indent="0" algn="l" rtl="0">
              <a:lnSpc>
                <a:spcPct val="90000"/>
              </a:lnSpc>
              <a:spcBef>
                <a:spcPts val="400"/>
              </a:spcBef>
              <a:spcAft>
                <a:spcPts val="0"/>
              </a:spcAft>
              <a:buClr>
                <a:srgbClr val="002B42"/>
              </a:buClr>
              <a:buSzPts val="1400"/>
              <a:buNone/>
            </a:pPr>
            <a:endParaRPr/>
          </a:p>
          <a:p>
            <a:pPr marL="342900" lvl="0" indent="-349250" algn="l" rtl="0">
              <a:lnSpc>
                <a:spcPct val="90000"/>
              </a:lnSpc>
              <a:spcBef>
                <a:spcPts val="800"/>
              </a:spcBef>
              <a:spcAft>
                <a:spcPts val="0"/>
              </a:spcAft>
              <a:buClr>
                <a:srgbClr val="002B42"/>
              </a:buClr>
              <a:buSzPts val="1700"/>
              <a:buFont typeface="Arial"/>
              <a:buChar char="●"/>
            </a:pPr>
            <a:r>
              <a:rPr lang="en"/>
              <a:t>Wynton tutorials</a:t>
            </a:r>
            <a:endParaRPr/>
          </a:p>
          <a:p>
            <a:pPr marL="596900" lvl="1" indent="-254000" algn="l" rtl="0">
              <a:lnSpc>
                <a:spcPct val="90000"/>
              </a:lnSpc>
              <a:spcBef>
                <a:spcPts val="400"/>
              </a:spcBef>
              <a:spcAft>
                <a:spcPts val="0"/>
              </a:spcAft>
              <a:buClr>
                <a:srgbClr val="002B42"/>
              </a:buClr>
              <a:buSzPts val="1400"/>
              <a:buChar char="●"/>
            </a:pPr>
            <a:r>
              <a:rPr lang="en"/>
              <a:t>https://github.com/ucsf-wynton/tutorials/wiki</a:t>
            </a:r>
            <a:endParaRPr/>
          </a:p>
        </p:txBody>
      </p:sp>
      <p:sp>
        <p:nvSpPr>
          <p:cNvPr id="1035" name="Google Shape;1035;p127"/>
          <p:cNvSpPr txBox="1"/>
          <p:nvPr/>
        </p:nvSpPr>
        <p:spPr>
          <a:xfrm>
            <a:off x="272400" y="152400"/>
            <a:ext cx="8571000" cy="736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Helpful resources</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28"/>
          <p:cNvSpPr txBox="1">
            <a:spLocks noGrp="1"/>
          </p:cNvSpPr>
          <p:nvPr>
            <p:ph type="body" idx="1"/>
          </p:nvPr>
        </p:nvSpPr>
        <p:spPr>
          <a:xfrm>
            <a:off x="628650" y="1177049"/>
            <a:ext cx="7886700" cy="3512400"/>
          </a:xfrm>
          <a:prstGeom prst="rect">
            <a:avLst/>
          </a:prstGeom>
          <a:noFill/>
          <a:ln>
            <a:noFill/>
          </a:ln>
        </p:spPr>
        <p:txBody>
          <a:bodyPr spcFirstLastPara="1" wrap="square" lIns="137150" tIns="0" rIns="0" bIns="0" anchor="t" anchorCtr="0">
            <a:spAutoFit/>
          </a:bodyPr>
          <a:lstStyle/>
          <a:p>
            <a:pPr marL="342900" lvl="0" indent="-381000" algn="l" rtl="0">
              <a:lnSpc>
                <a:spcPct val="90000"/>
              </a:lnSpc>
              <a:spcBef>
                <a:spcPts val="0"/>
              </a:spcBef>
              <a:spcAft>
                <a:spcPts val="0"/>
              </a:spcAft>
              <a:buClr>
                <a:srgbClr val="002B42"/>
              </a:buClr>
              <a:buSzPts val="2200"/>
              <a:buFont typeface="Arial"/>
              <a:buChar char="●"/>
            </a:pPr>
            <a:r>
              <a:rPr lang="en" sz="2200"/>
              <a:t>Slack channel for Wynton users</a:t>
            </a:r>
            <a:endParaRPr sz="2200"/>
          </a:p>
          <a:p>
            <a:pPr marL="596900" lvl="1" indent="-304800" algn="l" rtl="0">
              <a:lnSpc>
                <a:spcPct val="90000"/>
              </a:lnSpc>
              <a:spcBef>
                <a:spcPts val="400"/>
              </a:spcBef>
              <a:spcAft>
                <a:spcPts val="0"/>
              </a:spcAft>
              <a:buClr>
                <a:srgbClr val="002B42"/>
              </a:buClr>
              <a:buSzPts val="2200"/>
              <a:buChar char="●"/>
            </a:pPr>
            <a:r>
              <a:rPr lang="en" sz="2200"/>
              <a:t>ucsf-wynton.slack.com</a:t>
            </a:r>
            <a:endParaRPr sz="2200"/>
          </a:p>
          <a:p>
            <a:pPr marL="342900" lvl="0" indent="-381000" algn="l" rtl="0">
              <a:lnSpc>
                <a:spcPct val="90000"/>
              </a:lnSpc>
              <a:spcBef>
                <a:spcPts val="800"/>
              </a:spcBef>
              <a:spcAft>
                <a:spcPts val="0"/>
              </a:spcAft>
              <a:buClr>
                <a:srgbClr val="002B42"/>
              </a:buClr>
              <a:buSzPts val="2200"/>
              <a:buFont typeface="Arial"/>
              <a:buChar char="●"/>
            </a:pPr>
            <a:r>
              <a:rPr lang="en" sz="2200" u="sng">
                <a:solidFill>
                  <a:schemeClr val="hlink"/>
                </a:solidFill>
                <a:hlinkClick r:id="rId3"/>
              </a:rPr>
              <a:t>http://seqanswers.com/forums/</a:t>
            </a:r>
            <a:endParaRPr sz="2200"/>
          </a:p>
          <a:p>
            <a:pPr marL="342900" lvl="0" indent="-381000" algn="l" rtl="0">
              <a:lnSpc>
                <a:spcPct val="90000"/>
              </a:lnSpc>
              <a:spcBef>
                <a:spcPts val="800"/>
              </a:spcBef>
              <a:spcAft>
                <a:spcPts val="0"/>
              </a:spcAft>
              <a:buClr>
                <a:srgbClr val="002B42"/>
              </a:buClr>
              <a:buSzPts val="2200"/>
              <a:buFont typeface="Arial"/>
              <a:buChar char="●"/>
            </a:pPr>
            <a:r>
              <a:rPr lang="en" sz="2200" u="sng">
                <a:solidFill>
                  <a:schemeClr val="hlink"/>
                </a:solidFill>
                <a:hlinkClick r:id="rId4"/>
              </a:rPr>
              <a:t>https://www.biostars.org/</a:t>
            </a:r>
            <a:endParaRPr sz="2200"/>
          </a:p>
          <a:p>
            <a:pPr marL="342900" lvl="0" indent="-381000" algn="l" rtl="0">
              <a:lnSpc>
                <a:spcPct val="90000"/>
              </a:lnSpc>
              <a:spcBef>
                <a:spcPts val="800"/>
              </a:spcBef>
              <a:spcAft>
                <a:spcPts val="0"/>
              </a:spcAft>
              <a:buClr>
                <a:srgbClr val="002B42"/>
              </a:buClr>
              <a:buSzPts val="2200"/>
              <a:buFont typeface="Arial"/>
              <a:buChar char="●"/>
            </a:pPr>
            <a:r>
              <a:rPr lang="en" sz="2200" u="sng">
                <a:solidFill>
                  <a:schemeClr val="hlink"/>
                </a:solidFill>
                <a:hlinkClick r:id="rId5"/>
              </a:rPr>
              <a:t>https://www.rna-seqblog.com/</a:t>
            </a:r>
            <a:endParaRPr sz="2200"/>
          </a:p>
          <a:p>
            <a:pPr marL="342900" lvl="0" indent="-381000" algn="l" rtl="0">
              <a:lnSpc>
                <a:spcPct val="90000"/>
              </a:lnSpc>
              <a:spcBef>
                <a:spcPts val="800"/>
              </a:spcBef>
              <a:spcAft>
                <a:spcPts val="0"/>
              </a:spcAft>
              <a:buClr>
                <a:srgbClr val="002B42"/>
              </a:buClr>
              <a:buSzPts val="2200"/>
              <a:buFont typeface="Arial"/>
              <a:buChar char="●"/>
            </a:pPr>
            <a:r>
              <a:rPr lang="en" sz="2200" u="sng">
                <a:solidFill>
                  <a:schemeClr val="hlink"/>
                </a:solidFill>
                <a:hlinkClick r:id="rId6"/>
              </a:rPr>
              <a:t>https://stackexchange.com/</a:t>
            </a:r>
            <a:endParaRPr sz="2200"/>
          </a:p>
          <a:p>
            <a:pPr marL="342900" lvl="0" indent="-381000" algn="l" rtl="0">
              <a:lnSpc>
                <a:spcPct val="90000"/>
              </a:lnSpc>
              <a:spcBef>
                <a:spcPts val="800"/>
              </a:spcBef>
              <a:spcAft>
                <a:spcPts val="0"/>
              </a:spcAft>
              <a:buClr>
                <a:srgbClr val="002B42"/>
              </a:buClr>
              <a:buSzPts val="2200"/>
              <a:buFont typeface="Arial"/>
              <a:buChar char="●"/>
            </a:pPr>
            <a:r>
              <a:rPr lang="en" sz="2200"/>
              <a:t>Google groups for specific tools</a:t>
            </a:r>
            <a:endParaRPr sz="2200"/>
          </a:p>
          <a:p>
            <a:pPr marL="342900" lvl="0" indent="-381000" algn="l" rtl="0">
              <a:lnSpc>
                <a:spcPct val="90000"/>
              </a:lnSpc>
              <a:spcBef>
                <a:spcPts val="800"/>
              </a:spcBef>
              <a:spcAft>
                <a:spcPts val="0"/>
              </a:spcAft>
              <a:buClr>
                <a:srgbClr val="002B42"/>
              </a:buClr>
              <a:buSzPts val="2200"/>
              <a:buFont typeface="Arial"/>
              <a:buChar char="●"/>
            </a:pPr>
            <a:r>
              <a:rPr lang="en" sz="2200"/>
              <a:t>GitHub issues</a:t>
            </a:r>
            <a:endParaRPr sz="2200"/>
          </a:p>
          <a:p>
            <a:pPr marL="342900" lvl="0" indent="-381000" algn="l" rtl="0">
              <a:lnSpc>
                <a:spcPct val="90000"/>
              </a:lnSpc>
              <a:spcBef>
                <a:spcPts val="800"/>
              </a:spcBef>
              <a:spcAft>
                <a:spcPts val="0"/>
              </a:spcAft>
              <a:buClr>
                <a:srgbClr val="002B42"/>
              </a:buClr>
              <a:buSzPts val="2200"/>
              <a:buFont typeface="Arial"/>
              <a:buChar char="●"/>
            </a:pPr>
            <a:r>
              <a:rPr lang="en" sz="2200"/>
              <a:t>…</a:t>
            </a:r>
            <a:endParaRPr sz="2200"/>
          </a:p>
        </p:txBody>
      </p:sp>
      <p:sp>
        <p:nvSpPr>
          <p:cNvPr id="1041" name="Google Shape;1041;p128"/>
          <p:cNvSpPr txBox="1"/>
          <p:nvPr/>
        </p:nvSpPr>
        <p:spPr>
          <a:xfrm>
            <a:off x="272400" y="152400"/>
            <a:ext cx="8571000" cy="736800"/>
          </a:xfrm>
          <a:prstGeom prst="rect">
            <a:avLst/>
          </a:prstGeom>
          <a:noFill/>
          <a:ln>
            <a:noFill/>
          </a:ln>
        </p:spPr>
        <p:txBody>
          <a:bodyPr spcFirstLastPara="1" wrap="square" lIns="0" tIns="0" rIns="0" bIns="0" anchor="t" anchorCtr="0">
            <a:normAutofit fontScale="77500"/>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When I need help, which I do need on a daily basis,</a:t>
            </a:r>
            <a:endParaRPr sz="3300" b="1">
              <a:solidFill>
                <a:srgbClr val="1155CC"/>
              </a:solidFill>
              <a:latin typeface="Helvetica Neue"/>
              <a:ea typeface="Helvetica Neue"/>
              <a:cs typeface="Helvetica Neue"/>
              <a:sym typeface="Helvetica Neue"/>
            </a:endParaRPr>
          </a:p>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I visit:</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29"/>
          <p:cNvSpPr txBox="1">
            <a:spLocks noGrp="1"/>
          </p:cNvSpPr>
          <p:nvPr>
            <p:ph type="title"/>
          </p:nvPr>
        </p:nvSpPr>
        <p:spPr>
          <a:xfrm>
            <a:off x="156000" y="12819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Thank you!</a:t>
            </a:r>
            <a:endParaRPr/>
          </a:p>
        </p:txBody>
      </p:sp>
      <p:sp>
        <p:nvSpPr>
          <p:cNvPr id="1047" name="Google Shape;1047;p129"/>
          <p:cNvSpPr txBox="1">
            <a:spLocks noGrp="1"/>
          </p:cNvSpPr>
          <p:nvPr>
            <p:ph type="body" idx="1"/>
          </p:nvPr>
        </p:nvSpPr>
        <p:spPr>
          <a:xfrm>
            <a:off x="322825" y="1494344"/>
            <a:ext cx="7886700" cy="32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2200">
              <a:solidFill>
                <a:schemeClr val="accent2"/>
              </a:solidFill>
              <a:latin typeface="Arial"/>
              <a:ea typeface="Arial"/>
              <a:cs typeface="Arial"/>
              <a:sym typeface="Arial"/>
            </a:endParaRPr>
          </a:p>
          <a:p>
            <a:pPr marL="0" lvl="0" indent="0" algn="l" rtl="0">
              <a:spcBef>
                <a:spcPts val="0"/>
              </a:spcBef>
              <a:spcAft>
                <a:spcPts val="0"/>
              </a:spcAft>
              <a:buNone/>
            </a:pPr>
            <a:r>
              <a:rPr lang="en" sz="2200" b="1">
                <a:solidFill>
                  <a:schemeClr val="accent2"/>
                </a:solidFill>
                <a:latin typeface="Arial"/>
                <a:ea typeface="Arial"/>
                <a:cs typeface="Arial"/>
                <a:sym typeface="Arial"/>
              </a:rPr>
              <a:t>Other resources</a:t>
            </a:r>
            <a:endParaRPr sz="2200" b="1">
              <a:solidFill>
                <a:schemeClr val="accent2"/>
              </a:solidFill>
              <a:latin typeface="Arial"/>
              <a:ea typeface="Arial"/>
              <a:cs typeface="Arial"/>
              <a:sym typeface="Arial"/>
            </a:endParaRPr>
          </a:p>
          <a:p>
            <a:pPr marL="457200" lvl="0" indent="0" algn="l" rtl="0">
              <a:lnSpc>
                <a:spcPct val="115000"/>
              </a:lnSpc>
              <a:spcBef>
                <a:spcPts val="0"/>
              </a:spcBef>
              <a:spcAft>
                <a:spcPts val="0"/>
              </a:spcAft>
              <a:buNone/>
            </a:pPr>
            <a:r>
              <a:rPr lang="en" u="sng">
                <a:solidFill>
                  <a:schemeClr val="hlink"/>
                </a:solidFill>
                <a:latin typeface="Arial"/>
                <a:ea typeface="Arial"/>
                <a:cs typeface="Arial"/>
                <a:sym typeface="Arial"/>
                <a:hlinkClick r:id="rId3"/>
              </a:rPr>
              <a:t>RNA-seq and analysis</a:t>
            </a:r>
            <a:endParaRPr/>
          </a:p>
          <a:p>
            <a:pPr marL="457200" lvl="0" indent="0" algn="l" rtl="0">
              <a:lnSpc>
                <a:spcPct val="115000"/>
              </a:lnSpc>
              <a:spcBef>
                <a:spcPts val="0"/>
              </a:spcBef>
              <a:spcAft>
                <a:spcPts val="0"/>
              </a:spcAft>
              <a:buNone/>
            </a:pPr>
            <a:r>
              <a:rPr lang="en" u="sng">
                <a:solidFill>
                  <a:schemeClr val="hlink"/>
                </a:solidFill>
                <a:latin typeface="Arial"/>
                <a:ea typeface="Arial"/>
                <a:cs typeface="Arial"/>
                <a:sym typeface="Arial"/>
                <a:hlinkClick r:id="rId4"/>
              </a:rPr>
              <a:t>RNA-seq review</a:t>
            </a:r>
            <a:endParaRPr>
              <a:latin typeface="Arial"/>
              <a:ea typeface="Arial"/>
              <a:cs typeface="Arial"/>
              <a:sym typeface="Arial"/>
            </a:endParaRPr>
          </a:p>
          <a:p>
            <a:pPr marL="457200" lvl="0" indent="0" algn="l" rtl="0">
              <a:lnSpc>
                <a:spcPct val="115000"/>
              </a:lnSpc>
              <a:spcBef>
                <a:spcPts val="0"/>
              </a:spcBef>
              <a:spcAft>
                <a:spcPts val="0"/>
              </a:spcAft>
              <a:buNone/>
            </a:pPr>
            <a:r>
              <a:rPr lang="en" u="sng">
                <a:solidFill>
                  <a:schemeClr val="hlink"/>
                </a:solidFill>
                <a:latin typeface="Arial"/>
                <a:ea typeface="Arial"/>
                <a:cs typeface="Arial"/>
                <a:sym typeface="Arial"/>
                <a:hlinkClick r:id="rId5"/>
              </a:rPr>
              <a:t>RNA-seqlopedia</a:t>
            </a:r>
            <a:endParaRPr>
              <a:latin typeface="Arial"/>
              <a:ea typeface="Arial"/>
              <a:cs typeface="Arial"/>
              <a:sym typeface="Arial"/>
            </a:endParaRPr>
          </a:p>
          <a:p>
            <a:pPr marL="457200" lvl="0" indent="0" algn="l" rtl="0">
              <a:lnSpc>
                <a:spcPct val="115000"/>
              </a:lnSpc>
              <a:spcBef>
                <a:spcPts val="0"/>
              </a:spcBef>
              <a:spcAft>
                <a:spcPts val="0"/>
              </a:spcAft>
              <a:buNone/>
            </a:pPr>
            <a:r>
              <a:rPr lang="en" u="sng">
                <a:solidFill>
                  <a:schemeClr val="hlink"/>
                </a:solidFill>
                <a:latin typeface="Arial"/>
                <a:ea typeface="Arial"/>
                <a:cs typeface="Arial"/>
                <a:sym typeface="Arial"/>
                <a:hlinkClick r:id="rId6"/>
              </a:rPr>
              <a:t>Galaxy tutorial</a:t>
            </a:r>
            <a:endParaRPr>
              <a:latin typeface="Arial"/>
              <a:ea typeface="Arial"/>
              <a:cs typeface="Arial"/>
              <a:sym typeface="Arial"/>
            </a:endParaRPr>
          </a:p>
          <a:p>
            <a:pPr marL="0" lvl="0" indent="0" algn="l" rtl="0">
              <a:spcBef>
                <a:spcPts val="0"/>
              </a:spcBef>
              <a:spcAft>
                <a:spcPts val="0"/>
              </a:spcAft>
              <a:buNone/>
            </a:pPr>
            <a:endParaRPr>
              <a:solidFill>
                <a:schemeClr val="accent2"/>
              </a:solidFill>
              <a:latin typeface="Arial"/>
              <a:ea typeface="Arial"/>
              <a:cs typeface="Arial"/>
              <a:sym typeface="Arial"/>
            </a:endParaRPr>
          </a:p>
        </p:txBody>
      </p:sp>
      <p:sp>
        <p:nvSpPr>
          <p:cNvPr id="1048" name="Google Shape;1048;p129"/>
          <p:cNvSpPr txBox="1"/>
          <p:nvPr/>
        </p:nvSpPr>
        <p:spPr>
          <a:xfrm>
            <a:off x="156000" y="638925"/>
            <a:ext cx="8988000" cy="108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200" b="1">
                <a:solidFill>
                  <a:schemeClr val="accent2"/>
                </a:solidFill>
              </a:rPr>
              <a:t>Please take the survey:</a:t>
            </a:r>
            <a:endParaRPr sz="2200" b="1">
              <a:solidFill>
                <a:schemeClr val="accent2"/>
              </a:solidFill>
            </a:endParaRPr>
          </a:p>
          <a:p>
            <a:pPr marL="0" lvl="0" indent="0" algn="l" rtl="0">
              <a:lnSpc>
                <a:spcPct val="90000"/>
              </a:lnSpc>
              <a:spcBef>
                <a:spcPts val="0"/>
              </a:spcBef>
              <a:spcAft>
                <a:spcPts val="0"/>
              </a:spcAft>
              <a:buNone/>
            </a:pPr>
            <a:r>
              <a:rPr lang="en" sz="2200" b="1">
                <a:solidFill>
                  <a:schemeClr val="accent2"/>
                </a:solidFill>
              </a:rPr>
              <a:t> </a:t>
            </a:r>
            <a:r>
              <a:rPr lang="en" sz="2100" u="sng">
                <a:solidFill>
                  <a:schemeClr val="hlink"/>
                </a:solidFill>
                <a:hlinkClick r:id="rId7"/>
              </a:rPr>
              <a:t>https://www.surveymonkey.com/r/F75J6VZ</a:t>
            </a:r>
            <a:endParaRPr sz="2100">
              <a:solidFill>
                <a:schemeClr val="dk1"/>
              </a:solidFill>
            </a:endParaRPr>
          </a:p>
          <a:p>
            <a:pPr marL="0" lvl="0" indent="0" algn="l" rtl="0">
              <a:lnSpc>
                <a:spcPct val="90000"/>
              </a:lnSpc>
              <a:spcBef>
                <a:spcPts val="0"/>
              </a:spcBef>
              <a:spcAft>
                <a:spcPts val="0"/>
              </a:spcAft>
              <a:buNone/>
            </a:pPr>
            <a:endParaRPr sz="2100">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1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7"/>
          <p:cNvSpPr txBox="1">
            <a:spLocks noGrp="1"/>
          </p:cNvSpPr>
          <p:nvPr>
            <p:ph type="ctrTitle"/>
          </p:nvPr>
        </p:nvSpPr>
        <p:spPr>
          <a:xfrm>
            <a:off x="1143000" y="536972"/>
            <a:ext cx="6858000" cy="1790700"/>
          </a:xfrm>
          <a:prstGeom prst="rect">
            <a:avLst/>
          </a:prstGeom>
          <a:noFill/>
          <a:ln>
            <a:noFill/>
          </a:ln>
        </p:spPr>
        <p:txBody>
          <a:bodyPr spcFirstLastPara="1" wrap="square" lIns="0" tIns="0" rIns="0" bIns="0" anchor="b" anchorCtr="0">
            <a:normAutofit/>
          </a:bodyPr>
          <a:lstStyle/>
          <a:p>
            <a:pPr marL="0" lvl="0" indent="0" algn="ctr" rtl="0">
              <a:spcBef>
                <a:spcPts val="0"/>
              </a:spcBef>
              <a:spcAft>
                <a:spcPts val="0"/>
              </a:spcAft>
              <a:buClr>
                <a:schemeClr val="lt1"/>
              </a:buClr>
              <a:buSzPts val="6000"/>
              <a:buFont typeface="Arial"/>
              <a:buNone/>
            </a:pPr>
            <a:r>
              <a:rPr lang="en"/>
              <a:t>Introduction to RNA-seq data analysis</a:t>
            </a:r>
            <a:endParaRPr/>
          </a:p>
        </p:txBody>
      </p:sp>
      <p:sp>
        <p:nvSpPr>
          <p:cNvPr id="189" name="Google Shape;189;p37"/>
          <p:cNvSpPr txBox="1">
            <a:spLocks noGrp="1"/>
          </p:cNvSpPr>
          <p:nvPr>
            <p:ph type="subTitle" idx="1"/>
          </p:nvPr>
        </p:nvSpPr>
        <p:spPr>
          <a:xfrm>
            <a:off x="1143000" y="2839803"/>
            <a:ext cx="6858000" cy="12417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lt1"/>
              </a:buClr>
              <a:buSzPts val="2400"/>
              <a:buFont typeface="Arial"/>
              <a:buNone/>
            </a:pPr>
            <a:r>
              <a:rPr lang="en"/>
              <a:t>Michela Traglia, Ayushi Agrawal</a:t>
            </a:r>
            <a:endParaRPr/>
          </a:p>
          <a:p>
            <a:pPr marL="0" lvl="0" indent="0" algn="ctr" rtl="0">
              <a:lnSpc>
                <a:spcPct val="100000"/>
              </a:lnSpc>
              <a:spcBef>
                <a:spcPts val="0"/>
              </a:spcBef>
              <a:spcAft>
                <a:spcPts val="0"/>
              </a:spcAft>
              <a:buClr>
                <a:schemeClr val="lt1"/>
              </a:buClr>
              <a:buSzPts val="2400"/>
              <a:buFont typeface="Arial"/>
              <a:buNone/>
            </a:pPr>
            <a:r>
              <a:rPr lang="en"/>
              <a:t>Bioinformatics Core, GIDB</a:t>
            </a:r>
            <a:endParaRPr/>
          </a:p>
          <a:p>
            <a:pPr marL="0" lvl="0" indent="0" algn="ctr" rtl="0">
              <a:spcBef>
                <a:spcPts val="0"/>
              </a:spcBef>
              <a:spcAft>
                <a:spcPts val="0"/>
              </a:spcAft>
              <a:buClr>
                <a:schemeClr val="lt1"/>
              </a:buClr>
              <a:buSzPts val="2100"/>
              <a:buNone/>
            </a:pPr>
            <a:r>
              <a:rPr lang="en"/>
              <a:t>May 15-16, 2023</a:t>
            </a:r>
            <a:endParaRPr/>
          </a:p>
          <a:p>
            <a:pPr marL="0" lvl="0" indent="0" algn="l" rtl="0">
              <a:lnSpc>
                <a:spcPct val="90000"/>
              </a:lnSpc>
              <a:spcBef>
                <a:spcPts val="0"/>
              </a:spcBef>
              <a:spcAft>
                <a:spcPts val="0"/>
              </a:spcAft>
              <a:buClr>
                <a:schemeClr val="lt1"/>
              </a:buClr>
              <a:buSzPts val="21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8"/>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Introductions</a:t>
            </a:r>
            <a:endParaRPr/>
          </a:p>
        </p:txBody>
      </p:sp>
      <p:sp>
        <p:nvSpPr>
          <p:cNvPr id="195" name="Google Shape;195;p38"/>
          <p:cNvSpPr txBox="1">
            <a:spLocks noGrp="1"/>
          </p:cNvSpPr>
          <p:nvPr>
            <p:ph type="body" idx="1"/>
          </p:nvPr>
        </p:nvSpPr>
        <p:spPr>
          <a:xfrm>
            <a:off x="628650" y="1369219"/>
            <a:ext cx="7886700" cy="32634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endParaRPr sz="2700">
              <a:latin typeface="Arial"/>
              <a:ea typeface="Arial"/>
              <a:cs typeface="Arial"/>
              <a:sym typeface="Arial"/>
            </a:endParaRPr>
          </a:p>
          <a:p>
            <a:pPr marL="457200" lvl="0" indent="0" algn="l" rtl="0">
              <a:spcBef>
                <a:spcPts val="1000"/>
              </a:spcBef>
              <a:spcAft>
                <a:spcPts val="0"/>
              </a:spcAft>
              <a:buNone/>
            </a:pPr>
            <a:r>
              <a:rPr lang="en" sz="2700">
                <a:latin typeface="Arial"/>
                <a:ea typeface="Arial"/>
                <a:cs typeface="Arial"/>
                <a:sym typeface="Arial"/>
              </a:rPr>
              <a:t>Michela Traglia</a:t>
            </a:r>
            <a:endParaRPr sz="2700">
              <a:latin typeface="Arial"/>
              <a:ea typeface="Arial"/>
              <a:cs typeface="Arial"/>
              <a:sym typeface="Arial"/>
            </a:endParaRPr>
          </a:p>
          <a:p>
            <a:pPr marL="457200" lvl="0" indent="0" algn="l" rtl="0">
              <a:spcBef>
                <a:spcPts val="1000"/>
              </a:spcBef>
              <a:spcAft>
                <a:spcPts val="0"/>
              </a:spcAft>
              <a:buNone/>
            </a:pPr>
            <a:r>
              <a:rPr lang="en" sz="2000">
                <a:latin typeface="Arial"/>
                <a:ea typeface="Arial"/>
                <a:cs typeface="Arial"/>
                <a:sym typeface="Arial"/>
              </a:rPr>
              <a:t>Statistician III</a:t>
            </a:r>
            <a:endParaRPr sz="2000">
              <a:latin typeface="Arial"/>
              <a:ea typeface="Arial"/>
              <a:cs typeface="Arial"/>
              <a:sym typeface="Arial"/>
            </a:endParaRPr>
          </a:p>
          <a:p>
            <a:pPr marL="457200" lvl="0" indent="0" algn="l" rtl="0">
              <a:spcBef>
                <a:spcPts val="1000"/>
              </a:spcBef>
              <a:spcAft>
                <a:spcPts val="0"/>
              </a:spcAft>
              <a:buNone/>
            </a:pPr>
            <a:endParaRPr sz="2700">
              <a:latin typeface="Arial"/>
              <a:ea typeface="Arial"/>
              <a:cs typeface="Arial"/>
              <a:sym typeface="Arial"/>
            </a:endParaRPr>
          </a:p>
          <a:p>
            <a:pPr marL="457200" lvl="0" indent="0" algn="l" rtl="0">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marL="457200" lvl="0" indent="0" algn="l" rtl="0">
              <a:spcBef>
                <a:spcPts val="1000"/>
              </a:spcBef>
              <a:spcAft>
                <a:spcPts val="0"/>
              </a:spcAft>
              <a:buNone/>
            </a:pPr>
            <a:r>
              <a:rPr lang="en" sz="2000">
                <a:latin typeface="Arial"/>
                <a:ea typeface="Arial"/>
                <a:cs typeface="Arial"/>
                <a:sym typeface="Arial"/>
              </a:rPr>
              <a:t>Bioinformatician II</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9"/>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Goals</a:t>
            </a:r>
            <a:endParaRPr/>
          </a:p>
        </p:txBody>
      </p:sp>
      <p:sp>
        <p:nvSpPr>
          <p:cNvPr id="201" name="Google Shape;201;p39"/>
          <p:cNvSpPr txBox="1">
            <a:spLocks noGrp="1"/>
          </p:cNvSpPr>
          <p:nvPr>
            <p:ph type="body" idx="1"/>
          </p:nvPr>
        </p:nvSpPr>
        <p:spPr>
          <a:xfrm>
            <a:off x="628650" y="1197294"/>
            <a:ext cx="7886700" cy="3263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marL="0" lvl="0" indent="0" algn="l" rtl="0">
              <a:spcBef>
                <a:spcPts val="0"/>
              </a:spcBef>
              <a:spcAft>
                <a:spcPts val="0"/>
              </a:spcAft>
              <a:buNone/>
            </a:pPr>
            <a:endParaRPr sz="2200">
              <a:latin typeface="Arial"/>
              <a:ea typeface="Arial"/>
              <a:cs typeface="Arial"/>
              <a:sym typeface="Arial"/>
            </a:endParaRPr>
          </a:p>
          <a:p>
            <a:pPr marL="457200" lvl="0" indent="-361950" algn="l" rtl="0">
              <a:lnSpc>
                <a:spcPct val="150000"/>
              </a:lnSpc>
              <a:spcBef>
                <a:spcPts val="0"/>
              </a:spcBef>
              <a:spcAft>
                <a:spcPts val="0"/>
              </a:spcAft>
              <a:buSzPts val="2100"/>
              <a:buChar char="●"/>
            </a:pPr>
            <a:r>
              <a:rPr lang="en">
                <a:latin typeface="Arial"/>
                <a:ea typeface="Arial"/>
                <a:cs typeface="Arial"/>
                <a:sym typeface="Arial"/>
              </a:rPr>
              <a:t>Demystify each step of the RNA-Seq data analysis</a:t>
            </a:r>
            <a:endParaRPr>
              <a:latin typeface="Arial"/>
              <a:ea typeface="Arial"/>
              <a:cs typeface="Arial"/>
              <a:sym typeface="Arial"/>
            </a:endParaRPr>
          </a:p>
          <a:p>
            <a:pPr marL="457200" lvl="0" indent="-361950" algn="l" rtl="0">
              <a:lnSpc>
                <a:spcPct val="150000"/>
              </a:lnSpc>
              <a:spcBef>
                <a:spcPts val="0"/>
              </a:spcBef>
              <a:spcAft>
                <a:spcPts val="0"/>
              </a:spcAft>
              <a:buSzPts val="2100"/>
              <a:buChar char="●"/>
            </a:pPr>
            <a:r>
              <a:rPr lang="en">
                <a:latin typeface="Arial"/>
                <a:ea typeface="Arial"/>
                <a:cs typeface="Arial"/>
                <a:sym typeface="Arial"/>
              </a:rPr>
              <a:t>Understand the bioinformatic pipeline from raw data</a:t>
            </a:r>
            <a:endParaRPr>
              <a:latin typeface="Arial"/>
              <a:ea typeface="Arial"/>
              <a:cs typeface="Arial"/>
              <a:sym typeface="Arial"/>
            </a:endParaRPr>
          </a:p>
          <a:p>
            <a:pPr marL="457200" lvl="0" indent="-361950" algn="l" rtl="0">
              <a:lnSpc>
                <a:spcPct val="150000"/>
              </a:lnSpc>
              <a:spcBef>
                <a:spcPts val="0"/>
              </a:spcBef>
              <a:spcAft>
                <a:spcPts val="0"/>
              </a:spcAft>
              <a:buSzPts val="2100"/>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marL="457200" lvl="0" indent="-361950" algn="l" rtl="0">
              <a:lnSpc>
                <a:spcPct val="150000"/>
              </a:lnSpc>
              <a:spcBef>
                <a:spcPts val="0"/>
              </a:spcBef>
              <a:spcAft>
                <a:spcPts val="0"/>
              </a:spcAft>
              <a:buSzPts val="2100"/>
              <a:buChar char="●"/>
            </a:pPr>
            <a:r>
              <a:rPr lang="en">
                <a:latin typeface="Arial"/>
                <a:ea typeface="Arial"/>
                <a:cs typeface="Arial"/>
                <a:sym typeface="Arial"/>
              </a:rPr>
              <a:t>Demonstrate how to analyze data </a:t>
            </a:r>
            <a:r>
              <a:rPr lang="en" sz="2100">
                <a:latin typeface="Arial"/>
                <a:ea typeface="Arial"/>
                <a:cs typeface="Arial"/>
                <a:sym typeface="Arial"/>
              </a:rPr>
              <a:t>using </a:t>
            </a:r>
            <a:r>
              <a:rPr lang="en">
                <a:latin typeface="Arial"/>
                <a:ea typeface="Arial"/>
                <a:cs typeface="Arial"/>
                <a:sym typeface="Arial"/>
              </a:rPr>
              <a:t>docker </a:t>
            </a:r>
            <a:endParaRPr sz="21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0"/>
          <p:cNvSpPr txBox="1">
            <a:spLocks noGrp="1"/>
          </p:cNvSpPr>
          <p:nvPr>
            <p:ph type="title"/>
          </p:nvPr>
        </p:nvSpPr>
        <p:spPr>
          <a:xfrm>
            <a:off x="134750" y="-470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Workshop outline</a:t>
            </a:r>
            <a:endParaRPr/>
          </a:p>
        </p:txBody>
      </p:sp>
      <p:sp>
        <p:nvSpPr>
          <p:cNvPr id="207" name="Google Shape;207;p40"/>
          <p:cNvSpPr txBox="1">
            <a:spLocks noGrp="1"/>
          </p:cNvSpPr>
          <p:nvPr>
            <p:ph type="body" idx="1"/>
          </p:nvPr>
        </p:nvSpPr>
        <p:spPr>
          <a:xfrm>
            <a:off x="134750" y="457575"/>
            <a:ext cx="9144000" cy="32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900" b="1">
                <a:solidFill>
                  <a:schemeClr val="accent2"/>
                </a:solidFill>
                <a:latin typeface="Arial"/>
                <a:ea typeface="Arial"/>
                <a:cs typeface="Arial"/>
                <a:sym typeface="Arial"/>
              </a:rPr>
              <a:t>Session 1 </a:t>
            </a:r>
            <a:endParaRPr sz="1900" b="1">
              <a:solidFill>
                <a:schemeClr val="accent2"/>
              </a:solidFill>
              <a:latin typeface="Arial"/>
              <a:ea typeface="Arial"/>
              <a:cs typeface="Arial"/>
              <a:sym typeface="Arial"/>
            </a:endParaRPr>
          </a:p>
          <a:p>
            <a:pPr marL="0" lvl="0" indent="0" algn="l" rtl="0">
              <a:lnSpc>
                <a:spcPct val="100000"/>
              </a:lnSpc>
              <a:spcBef>
                <a:spcPts val="0"/>
              </a:spcBef>
              <a:spcAft>
                <a:spcPts val="0"/>
              </a:spcAft>
              <a:buNone/>
            </a:pPr>
            <a:endParaRPr sz="600">
              <a:solidFill>
                <a:schemeClr val="accent2"/>
              </a:solidFill>
              <a:latin typeface="Arial"/>
              <a:ea typeface="Arial"/>
              <a:cs typeface="Arial"/>
              <a:sym typeface="Arial"/>
            </a:endParaRPr>
          </a:p>
          <a:p>
            <a:pPr marL="457200" lvl="0" indent="-336550" algn="l" rtl="0">
              <a:lnSpc>
                <a:spcPct val="100000"/>
              </a:lnSpc>
              <a:spcBef>
                <a:spcPts val="0"/>
              </a:spcBef>
              <a:spcAft>
                <a:spcPts val="0"/>
              </a:spcAft>
              <a:buSzPts val="1700"/>
              <a:buFont typeface="Arial"/>
              <a:buChar char="•"/>
            </a:pPr>
            <a:r>
              <a:rPr lang="en" sz="1700">
                <a:latin typeface="Arial"/>
                <a:ea typeface="Arial"/>
                <a:cs typeface="Arial"/>
                <a:sym typeface="Arial"/>
              </a:rPr>
              <a:t>RNA-seq experiments and protocols overview</a:t>
            </a:r>
            <a:endParaRPr sz="1700">
              <a:latin typeface="Arial"/>
              <a:ea typeface="Arial"/>
              <a:cs typeface="Arial"/>
              <a:sym typeface="Arial"/>
            </a:endParaRPr>
          </a:p>
          <a:p>
            <a:pPr marL="457200" lvl="0" indent="-336550" algn="l" rtl="0">
              <a:lnSpc>
                <a:spcPct val="100000"/>
              </a:lnSpc>
              <a:spcBef>
                <a:spcPts val="0"/>
              </a:spcBef>
              <a:spcAft>
                <a:spcPts val="0"/>
              </a:spcAft>
              <a:buSzPts val="1700"/>
              <a:buFont typeface="Arial"/>
              <a:buChar char="•"/>
            </a:pPr>
            <a:r>
              <a:rPr lang="en" sz="1700">
                <a:latin typeface="Arial"/>
                <a:ea typeface="Arial"/>
                <a:cs typeface="Arial"/>
                <a:sym typeface="Arial"/>
              </a:rPr>
              <a:t>Understanding the sequencer output</a:t>
            </a:r>
            <a:endParaRPr sz="1500">
              <a:latin typeface="Arial"/>
              <a:ea typeface="Arial"/>
              <a:cs typeface="Arial"/>
              <a:sym typeface="Arial"/>
            </a:endParaRPr>
          </a:p>
          <a:p>
            <a:pPr marL="457200" lvl="0" indent="-336550" algn="l" rtl="0">
              <a:lnSpc>
                <a:spcPct val="100000"/>
              </a:lnSpc>
              <a:spcBef>
                <a:spcPts val="0"/>
              </a:spcBef>
              <a:spcAft>
                <a:spcPts val="0"/>
              </a:spcAft>
              <a:buSzPts val="1700"/>
              <a:buFont typeface="Arial"/>
              <a:buChar char="•"/>
            </a:pPr>
            <a:r>
              <a:rPr lang="en" sz="1700">
                <a:latin typeface="Arial"/>
                <a:ea typeface="Arial"/>
                <a:cs typeface="Arial"/>
                <a:sym typeface="Arial"/>
              </a:rPr>
              <a:t>From sequencer output to FastQC </a:t>
            </a:r>
            <a:endParaRPr sz="1400" b="1">
              <a:latin typeface="Arial"/>
              <a:ea typeface="Arial"/>
              <a:cs typeface="Arial"/>
              <a:sym typeface="Arial"/>
            </a:endParaRPr>
          </a:p>
          <a:p>
            <a:pPr marL="457200" lvl="0" indent="-336550" algn="l" rtl="0">
              <a:lnSpc>
                <a:spcPct val="100000"/>
              </a:lnSpc>
              <a:spcBef>
                <a:spcPts val="0"/>
              </a:spcBef>
              <a:spcAft>
                <a:spcPts val="0"/>
              </a:spcAft>
              <a:buSzPts val="1700"/>
              <a:buChar char="•"/>
            </a:pPr>
            <a:r>
              <a:rPr lang="en" sz="1700">
                <a:latin typeface="Arial"/>
                <a:ea typeface="Arial"/>
                <a:cs typeface="Arial"/>
                <a:sym typeface="Arial"/>
              </a:rPr>
              <a:t>From FastaQC to Trimming</a:t>
            </a:r>
            <a:endParaRPr sz="1700">
              <a:latin typeface="Arial"/>
              <a:ea typeface="Arial"/>
              <a:cs typeface="Arial"/>
              <a:sym typeface="Arial"/>
            </a:endParaRPr>
          </a:p>
          <a:p>
            <a:pPr marL="457200" lvl="0" indent="-336550" algn="l" rtl="0">
              <a:lnSpc>
                <a:spcPct val="100000"/>
              </a:lnSpc>
              <a:spcBef>
                <a:spcPts val="0"/>
              </a:spcBef>
              <a:spcAft>
                <a:spcPts val="0"/>
              </a:spcAft>
              <a:buSzPts val="1700"/>
              <a:buChar char="•"/>
            </a:pPr>
            <a:r>
              <a:rPr lang="en" sz="1700">
                <a:latin typeface="Arial"/>
                <a:ea typeface="Arial"/>
                <a:cs typeface="Arial"/>
                <a:sym typeface="Arial"/>
              </a:rPr>
              <a:t>Mapping to reference genome</a:t>
            </a:r>
            <a:endParaRPr sz="1700">
              <a:latin typeface="Arial"/>
              <a:ea typeface="Arial"/>
              <a:cs typeface="Arial"/>
              <a:sym typeface="Arial"/>
            </a:endParaRPr>
          </a:p>
          <a:p>
            <a:pPr marL="914400" lvl="0" indent="0" algn="l" rtl="0">
              <a:lnSpc>
                <a:spcPct val="100000"/>
              </a:lnSpc>
              <a:spcBef>
                <a:spcPts val="1000"/>
              </a:spcBef>
              <a:spcAft>
                <a:spcPts val="0"/>
              </a:spcAft>
              <a:buNone/>
            </a:pPr>
            <a:r>
              <a:rPr lang="en" sz="1700">
                <a:latin typeface="Arial"/>
                <a:ea typeface="Arial"/>
                <a:cs typeface="Arial"/>
                <a:sym typeface="Arial"/>
              </a:rPr>
              <a:t>Break</a:t>
            </a:r>
            <a:endParaRPr sz="1700">
              <a:latin typeface="Arial"/>
              <a:ea typeface="Arial"/>
              <a:cs typeface="Arial"/>
              <a:sym typeface="Arial"/>
            </a:endParaRPr>
          </a:p>
          <a:p>
            <a:pPr marL="457200" lvl="0" indent="-336550" algn="l" rtl="0">
              <a:lnSpc>
                <a:spcPct val="100000"/>
              </a:lnSpc>
              <a:spcBef>
                <a:spcPts val="0"/>
              </a:spcBef>
              <a:spcAft>
                <a:spcPts val="0"/>
              </a:spcAft>
              <a:buSzPts val="1700"/>
              <a:buChar char="•"/>
            </a:pPr>
            <a:r>
              <a:rPr lang="en" sz="1700">
                <a:latin typeface="Arial"/>
                <a:ea typeface="Arial"/>
                <a:cs typeface="Arial"/>
                <a:sym typeface="Arial"/>
              </a:rPr>
              <a:t>Introduction to docker and setup</a:t>
            </a:r>
            <a:endParaRPr sz="1700">
              <a:latin typeface="Arial"/>
              <a:ea typeface="Arial"/>
              <a:cs typeface="Arial"/>
              <a:sym typeface="Arial"/>
            </a:endParaRPr>
          </a:p>
          <a:p>
            <a:pPr marL="0" lvl="0" indent="0" algn="l" rtl="0">
              <a:spcBef>
                <a:spcPts val="0"/>
              </a:spcBef>
              <a:spcAft>
                <a:spcPts val="0"/>
              </a:spcAft>
              <a:buNone/>
            </a:pPr>
            <a:endParaRPr sz="1000" b="1">
              <a:latin typeface="Arial"/>
              <a:ea typeface="Arial"/>
              <a:cs typeface="Arial"/>
              <a:sym typeface="Arial"/>
            </a:endParaRPr>
          </a:p>
          <a:p>
            <a:pPr marL="0" lvl="0" indent="0" algn="l" rtl="0">
              <a:spcBef>
                <a:spcPts val="0"/>
              </a:spcBef>
              <a:spcAft>
                <a:spcPts val="0"/>
              </a:spcAft>
              <a:buNone/>
            </a:pPr>
            <a:r>
              <a:rPr lang="en" sz="1900" b="1">
                <a:solidFill>
                  <a:schemeClr val="accent2"/>
                </a:solidFill>
                <a:latin typeface="Arial"/>
                <a:ea typeface="Arial"/>
                <a:cs typeface="Arial"/>
                <a:sym typeface="Arial"/>
              </a:rPr>
              <a:t>Session 2 (day2)</a:t>
            </a:r>
            <a:endParaRPr sz="1900" b="1">
              <a:solidFill>
                <a:schemeClr val="accent2"/>
              </a:solidFill>
              <a:latin typeface="Arial"/>
              <a:ea typeface="Arial"/>
              <a:cs typeface="Arial"/>
              <a:sym typeface="Arial"/>
            </a:endParaRPr>
          </a:p>
          <a:p>
            <a:pPr marL="457200" lvl="0" indent="-342900" algn="l" rtl="0">
              <a:lnSpc>
                <a:spcPct val="100000"/>
              </a:lnSpc>
              <a:spcBef>
                <a:spcPts val="1000"/>
              </a:spcBef>
              <a:spcAft>
                <a:spcPts val="0"/>
              </a:spcAft>
              <a:buSzPts val="1800"/>
              <a:buFont typeface="Arial"/>
              <a:buChar char="•"/>
            </a:pPr>
            <a:r>
              <a:rPr lang="en" sz="1800">
                <a:latin typeface="Arial"/>
                <a:ea typeface="Arial"/>
                <a:cs typeface="Arial"/>
                <a:sym typeface="Arial"/>
              </a:rPr>
              <a:t>Summarize steps so far</a:t>
            </a:r>
            <a:endParaRPr sz="1800">
              <a:latin typeface="Arial"/>
              <a:ea typeface="Arial"/>
              <a:cs typeface="Arial"/>
              <a:sym typeface="Arial"/>
            </a:endParaRPr>
          </a:p>
          <a:p>
            <a:pPr marL="457200" lvl="0" indent="-342900" algn="l" rtl="0">
              <a:lnSpc>
                <a:spcPct val="100000"/>
              </a:lnSpc>
              <a:spcBef>
                <a:spcPts val="0"/>
              </a:spcBef>
              <a:spcAft>
                <a:spcPts val="0"/>
              </a:spcAft>
              <a:buClr>
                <a:srgbClr val="002B42"/>
              </a:buClr>
              <a:buSzPts val="1800"/>
              <a:buFont typeface="Arial"/>
              <a:buChar char="•"/>
            </a:pPr>
            <a:r>
              <a:rPr lang="en" sz="1800">
                <a:latin typeface="Arial"/>
                <a:ea typeface="Arial"/>
                <a:cs typeface="Arial"/>
                <a:sym typeface="Arial"/>
              </a:rPr>
              <a:t>Counting</a:t>
            </a:r>
            <a:r>
              <a:rPr lang="en" sz="1800">
                <a:solidFill>
                  <a:srgbClr val="002B42"/>
                </a:solidFill>
                <a:latin typeface="Arial"/>
                <a:ea typeface="Arial"/>
                <a:cs typeface="Arial"/>
                <a:sym typeface="Arial"/>
              </a:rPr>
              <a:t> read</a:t>
            </a:r>
            <a:r>
              <a:rPr lang="en" sz="1800">
                <a:latin typeface="Arial"/>
                <a:ea typeface="Arial"/>
                <a:cs typeface="Arial"/>
                <a:sym typeface="Arial"/>
              </a:rPr>
              <a:t>s </a:t>
            </a:r>
            <a:endParaRPr sz="1800">
              <a:latin typeface="Arial"/>
              <a:ea typeface="Arial"/>
              <a:cs typeface="Arial"/>
              <a:sym typeface="Arial"/>
            </a:endParaRPr>
          </a:p>
          <a:p>
            <a:pPr marL="457200" lvl="0" indent="0" algn="l" rtl="0">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marL="457200" lvl="0" indent="-342900" algn="l" rtl="0">
              <a:lnSpc>
                <a:spcPct val="100000"/>
              </a:lnSpc>
              <a:spcBef>
                <a:spcPts val="1000"/>
              </a:spcBef>
              <a:spcAft>
                <a:spcPts val="0"/>
              </a:spcAft>
              <a:buSzPts val="1800"/>
              <a:buFont typeface="Arial"/>
              <a:buChar char="•"/>
            </a:pPr>
            <a:r>
              <a:rPr lang="en" sz="1800">
                <a:latin typeface="Arial"/>
                <a:ea typeface="Arial"/>
                <a:cs typeface="Arial"/>
                <a:sym typeface="Arial"/>
              </a:rPr>
              <a:t>Demo</a:t>
            </a:r>
            <a:endParaRPr sz="1800">
              <a:latin typeface="Arial"/>
              <a:ea typeface="Arial"/>
              <a:cs typeface="Arial"/>
              <a:sym typeface="Arial"/>
            </a:endParaRPr>
          </a:p>
          <a:p>
            <a:pPr marL="457200" lvl="0" indent="-342900" algn="l" rtl="0">
              <a:lnSpc>
                <a:spcPct val="100000"/>
              </a:lnSpc>
              <a:spcBef>
                <a:spcPts val="0"/>
              </a:spcBef>
              <a:spcAft>
                <a:spcPts val="0"/>
              </a:spcAft>
              <a:buSzPts val="1800"/>
              <a:buFont typeface="Arial"/>
              <a:buChar char="•"/>
            </a:pPr>
            <a:r>
              <a:rPr lang="en" sz="1800">
                <a:latin typeface="Arial"/>
                <a:ea typeface="Arial"/>
                <a:cs typeface="Arial"/>
                <a:sym typeface="Arial"/>
              </a:rPr>
              <a:t>Additional resources</a:t>
            </a:r>
            <a:endParaRPr sz="1800">
              <a:latin typeface="Arial"/>
              <a:ea typeface="Arial"/>
              <a:cs typeface="Arial"/>
              <a:sym typeface="Arial"/>
            </a:endParaRPr>
          </a:p>
          <a:p>
            <a:pPr marL="0" lvl="0" indent="0" algn="l" rtl="0">
              <a:lnSpc>
                <a:spcPct val="100000"/>
              </a:lnSpc>
              <a:spcBef>
                <a:spcPts val="0"/>
              </a:spcBef>
              <a:spcAft>
                <a:spcPts val="0"/>
              </a:spcAft>
              <a:buNone/>
            </a:pPr>
            <a:endParaRPr sz="1800" b="1">
              <a:latin typeface="Arial"/>
              <a:ea typeface="Arial"/>
              <a:cs typeface="Arial"/>
              <a:sym typeface="Arial"/>
            </a:endParaRPr>
          </a:p>
          <a:p>
            <a:pPr marL="0" lvl="0" indent="0" algn="l" rtl="0">
              <a:spcBef>
                <a:spcPts val="0"/>
              </a:spcBef>
              <a:spcAft>
                <a:spcPts val="0"/>
              </a:spcAft>
              <a:buNone/>
            </a:pPr>
            <a:endParaRPr sz="1800" b="1">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1"/>
          <p:cNvSpPr txBox="1"/>
          <p:nvPr/>
        </p:nvSpPr>
        <p:spPr>
          <a:xfrm>
            <a:off x="515800" y="3051725"/>
            <a:ext cx="6662400" cy="1764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900" b="1">
                <a:solidFill>
                  <a:schemeClr val="accent2"/>
                </a:solidFill>
              </a:rPr>
              <a:t>Session 1</a:t>
            </a:r>
            <a:endParaRPr sz="3900" b="1">
              <a:solidFill>
                <a:schemeClr val="accent2"/>
              </a:solidFill>
            </a:endParaRPr>
          </a:p>
          <a:p>
            <a:pPr marL="0" lvl="0" indent="0" algn="l" rtl="0">
              <a:lnSpc>
                <a:spcPct val="90000"/>
              </a:lnSpc>
              <a:spcBef>
                <a:spcPts val="0"/>
              </a:spcBef>
              <a:spcAft>
                <a:spcPts val="0"/>
              </a:spcAft>
              <a:buNone/>
            </a:pPr>
            <a:endParaRPr sz="3900" b="1">
              <a:solidFill>
                <a:schemeClr val="accent2"/>
              </a:solidFill>
            </a:endParaRPr>
          </a:p>
          <a:p>
            <a:pPr marL="0" lvl="0" indent="0" algn="l" rtl="0">
              <a:lnSpc>
                <a:spcPct val="90000"/>
              </a:lnSpc>
              <a:spcBef>
                <a:spcPts val="0"/>
              </a:spcBef>
              <a:spcAft>
                <a:spcPts val="0"/>
              </a:spcAft>
              <a:buNone/>
            </a:pPr>
            <a:endParaRPr sz="3600" b="1" i="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2"/>
          <p:cNvSpPr txBox="1">
            <a:spLocks noGrp="1"/>
          </p:cNvSpPr>
          <p:nvPr>
            <p:ph type="title"/>
          </p:nvPr>
        </p:nvSpPr>
        <p:spPr>
          <a:xfrm>
            <a:off x="120000"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analysis workflow</a:t>
            </a:r>
            <a:endParaRPr/>
          </a:p>
        </p:txBody>
      </p:sp>
      <p:sp>
        <p:nvSpPr>
          <p:cNvPr id="218" name="Google Shape;218;p42"/>
          <p:cNvSpPr txBox="1"/>
          <p:nvPr/>
        </p:nvSpPr>
        <p:spPr>
          <a:xfrm>
            <a:off x="5850175" y="4537600"/>
            <a:ext cx="31257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marL="0" lvl="0" indent="0" algn="r" rtl="0">
              <a:spcBef>
                <a:spcPts val="0"/>
              </a:spcBef>
              <a:spcAft>
                <a:spcPts val="0"/>
              </a:spcAft>
              <a:buNone/>
            </a:pPr>
            <a:r>
              <a:rPr lang="en" sz="1200" b="1">
                <a:solidFill>
                  <a:srgbClr val="262626"/>
                </a:solidFill>
                <a:highlight>
                  <a:srgbClr val="F7F6F3"/>
                </a:highlight>
              </a:rPr>
              <a:t>May 22,  2023 1p-4p</a:t>
            </a:r>
            <a:endParaRPr sz="1200" b="1">
              <a:solidFill>
                <a:srgbClr val="262626"/>
              </a:solidFill>
              <a:highlight>
                <a:srgbClr val="F7F6F3"/>
              </a:highlight>
            </a:endParaRPr>
          </a:p>
        </p:txBody>
      </p:sp>
      <p:sp>
        <p:nvSpPr>
          <p:cNvPr id="219" name="Google Shape;219;p42"/>
          <p:cNvSpPr txBox="1"/>
          <p:nvPr/>
        </p:nvSpPr>
        <p:spPr>
          <a:xfrm>
            <a:off x="54700" y="2474075"/>
            <a:ext cx="31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1 Concepts: </a:t>
            </a:r>
            <a:endParaRPr sz="1200" b="1">
              <a:solidFill>
                <a:srgbClr val="741B47"/>
              </a:solidFill>
              <a:highlight>
                <a:srgbClr val="F7F6F3"/>
              </a:highlight>
            </a:endParaRPr>
          </a:p>
        </p:txBody>
      </p:sp>
      <p:sp>
        <p:nvSpPr>
          <p:cNvPr id="220" name="Google Shape;220;p42"/>
          <p:cNvSpPr/>
          <p:nvPr/>
        </p:nvSpPr>
        <p:spPr>
          <a:xfrm flipH="1">
            <a:off x="2835850" y="2015275"/>
            <a:ext cx="130200" cy="1492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2"/>
          <p:cNvSpPr txBox="1"/>
          <p:nvPr/>
        </p:nvSpPr>
        <p:spPr>
          <a:xfrm>
            <a:off x="43800" y="3886163"/>
            <a:ext cx="312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a:solidFill>
                  <a:srgbClr val="741B47"/>
                </a:solidFill>
                <a:latin typeface="Helvetica Neue"/>
                <a:ea typeface="Helvetica Neue"/>
                <a:cs typeface="Helvetica Neue"/>
                <a:sym typeface="Helvetica Neue"/>
              </a:rPr>
              <a:t>Session 2 Concepts: </a:t>
            </a:r>
            <a:endParaRPr sz="1200" b="1">
              <a:solidFill>
                <a:srgbClr val="741B47"/>
              </a:solidFill>
              <a:highlight>
                <a:srgbClr val="F7F6F3"/>
              </a:highlight>
            </a:endParaRPr>
          </a:p>
          <a:p>
            <a:pPr marL="0" lvl="0" indent="0" algn="l" rtl="0">
              <a:spcBef>
                <a:spcPts val="0"/>
              </a:spcBef>
              <a:spcAft>
                <a:spcPts val="0"/>
              </a:spcAft>
              <a:buNone/>
            </a:pPr>
            <a:endParaRPr b="1">
              <a:solidFill>
                <a:srgbClr val="741B47"/>
              </a:solidFill>
              <a:latin typeface="Helvetica Neue"/>
              <a:ea typeface="Helvetica Neue"/>
              <a:cs typeface="Helvetica Neue"/>
              <a:sym typeface="Helvetica Neue"/>
            </a:endParaRPr>
          </a:p>
        </p:txBody>
      </p:sp>
      <p:sp>
        <p:nvSpPr>
          <p:cNvPr id="222" name="Google Shape;222;p42"/>
          <p:cNvSpPr/>
          <p:nvPr/>
        </p:nvSpPr>
        <p:spPr>
          <a:xfrm>
            <a:off x="3316325" y="2030150"/>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Sequencer: Reads</a:t>
            </a:r>
            <a:r>
              <a:rPr lang="en"/>
              <a:t> </a:t>
            </a:r>
            <a:r>
              <a:rPr lang="en" b="1">
                <a:solidFill>
                  <a:schemeClr val="accent2"/>
                </a:solidFill>
              </a:rPr>
              <a:t>Fastq</a:t>
            </a:r>
            <a:endParaRPr b="1">
              <a:solidFill>
                <a:schemeClr val="accent2"/>
              </a:solidFill>
            </a:endParaRPr>
          </a:p>
        </p:txBody>
      </p:sp>
      <p:sp>
        <p:nvSpPr>
          <p:cNvPr id="223" name="Google Shape;223;p42"/>
          <p:cNvSpPr/>
          <p:nvPr/>
        </p:nvSpPr>
        <p:spPr>
          <a:xfrm>
            <a:off x="5445750" y="2030150"/>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None/>
            </a:pPr>
            <a:r>
              <a:rPr lang="en" b="1">
                <a:solidFill>
                  <a:schemeClr val="accent2"/>
                </a:solidFill>
              </a:rPr>
              <a:t>FastQC </a:t>
            </a:r>
            <a:endParaRPr b="1">
              <a:solidFill>
                <a:schemeClr val="accent2"/>
              </a:solidFill>
            </a:endParaRPr>
          </a:p>
        </p:txBody>
      </p:sp>
      <p:sp>
        <p:nvSpPr>
          <p:cNvPr id="224" name="Google Shape;224;p42"/>
          <p:cNvSpPr/>
          <p:nvPr/>
        </p:nvSpPr>
        <p:spPr>
          <a:xfrm>
            <a:off x="3316325" y="3283863"/>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Alignment/Mapping</a:t>
            </a:r>
            <a:endParaRPr b="1"/>
          </a:p>
          <a:p>
            <a:pPr marL="0" lvl="0" indent="0" algn="ctr" rtl="0">
              <a:spcBef>
                <a:spcPts val="0"/>
              </a:spcBef>
              <a:spcAft>
                <a:spcPts val="0"/>
              </a:spcAft>
              <a:buNone/>
            </a:pPr>
            <a:r>
              <a:rPr lang="en" b="1">
                <a:solidFill>
                  <a:schemeClr val="accent2"/>
                </a:solidFill>
              </a:rPr>
              <a:t>STAR</a:t>
            </a:r>
            <a:r>
              <a:rPr lang="en"/>
              <a:t> </a:t>
            </a:r>
            <a:endParaRPr/>
          </a:p>
        </p:txBody>
      </p:sp>
      <p:sp>
        <p:nvSpPr>
          <p:cNvPr id="225" name="Google Shape;225;p42"/>
          <p:cNvSpPr/>
          <p:nvPr/>
        </p:nvSpPr>
        <p:spPr>
          <a:xfrm>
            <a:off x="3316325" y="44884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DGE</a:t>
            </a:r>
            <a:endParaRPr/>
          </a:p>
        </p:txBody>
      </p:sp>
      <p:sp>
        <p:nvSpPr>
          <p:cNvPr id="226" name="Google Shape;226;p42"/>
          <p:cNvSpPr/>
          <p:nvPr/>
        </p:nvSpPr>
        <p:spPr>
          <a:xfrm>
            <a:off x="3316325" y="38861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rPr>
              <a:t>Counting Reads </a:t>
            </a:r>
            <a:endParaRPr sz="1200" b="1">
              <a:solidFill>
                <a:schemeClr val="dk1"/>
              </a:solidFill>
            </a:endParaRPr>
          </a:p>
          <a:p>
            <a:pPr marL="0" lvl="0" indent="0" algn="ctr" rtl="0">
              <a:spcBef>
                <a:spcPts val="0"/>
              </a:spcBef>
              <a:spcAft>
                <a:spcPts val="0"/>
              </a:spcAft>
              <a:buNone/>
            </a:pPr>
            <a:r>
              <a:rPr lang="en" b="1">
                <a:solidFill>
                  <a:schemeClr val="accent2"/>
                </a:solidFill>
              </a:rPr>
              <a:t>featureCounts</a:t>
            </a:r>
            <a:endParaRPr sz="1200" b="1"/>
          </a:p>
        </p:txBody>
      </p:sp>
      <p:sp>
        <p:nvSpPr>
          <p:cNvPr id="227" name="Google Shape;227;p42"/>
          <p:cNvSpPr/>
          <p:nvPr/>
        </p:nvSpPr>
        <p:spPr>
          <a:xfrm>
            <a:off x="3316325" y="26815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Trimming</a:t>
            </a:r>
            <a:endParaRPr b="1"/>
          </a:p>
          <a:p>
            <a:pPr marL="0" lvl="0" indent="0" algn="ctr" rtl="0">
              <a:spcBef>
                <a:spcPts val="0"/>
              </a:spcBef>
              <a:spcAft>
                <a:spcPts val="0"/>
              </a:spcAft>
              <a:buNone/>
            </a:pPr>
            <a:r>
              <a:rPr lang="en" b="1">
                <a:solidFill>
                  <a:schemeClr val="accent2"/>
                </a:solidFill>
              </a:rPr>
              <a:t>cutadapt</a:t>
            </a:r>
            <a:endParaRPr b="1">
              <a:solidFill>
                <a:schemeClr val="accent2"/>
              </a:solidFill>
            </a:endParaRPr>
          </a:p>
        </p:txBody>
      </p:sp>
      <p:sp>
        <p:nvSpPr>
          <p:cNvPr id="228" name="Google Shape;228;p42"/>
          <p:cNvSpPr/>
          <p:nvPr/>
        </p:nvSpPr>
        <p:spPr>
          <a:xfrm>
            <a:off x="5445750" y="26815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r>
              <a:rPr lang="en" b="1">
                <a:solidFill>
                  <a:schemeClr val="accent2"/>
                </a:solidFill>
              </a:rPr>
              <a:t>FastQC</a:t>
            </a:r>
            <a:endParaRPr b="1">
              <a:solidFill>
                <a:schemeClr val="accent2"/>
              </a:solidFill>
            </a:endParaRPr>
          </a:p>
        </p:txBody>
      </p:sp>
      <p:sp>
        <p:nvSpPr>
          <p:cNvPr id="229" name="Google Shape;229;p42"/>
          <p:cNvSpPr/>
          <p:nvPr/>
        </p:nvSpPr>
        <p:spPr>
          <a:xfrm>
            <a:off x="5445750" y="32838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230" name="Google Shape;230;p42"/>
          <p:cNvSpPr/>
          <p:nvPr/>
        </p:nvSpPr>
        <p:spPr>
          <a:xfrm>
            <a:off x="3316325" y="776450"/>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Biological question</a:t>
            </a:r>
            <a:endParaRPr b="1">
              <a:solidFill>
                <a:schemeClr val="accent2"/>
              </a:solidFill>
            </a:endParaRPr>
          </a:p>
        </p:txBody>
      </p:sp>
      <p:sp>
        <p:nvSpPr>
          <p:cNvPr id="231" name="Google Shape;231;p42"/>
          <p:cNvSpPr/>
          <p:nvPr/>
        </p:nvSpPr>
        <p:spPr>
          <a:xfrm>
            <a:off x="3316325" y="1403288"/>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Library preparation</a:t>
            </a:r>
            <a:endParaRPr b="1">
              <a:solidFill>
                <a:schemeClr val="accent2"/>
              </a:solidFill>
            </a:endParaRPr>
          </a:p>
        </p:txBody>
      </p:sp>
      <p:sp>
        <p:nvSpPr>
          <p:cNvPr id="232" name="Google Shape;232;p42"/>
          <p:cNvSpPr/>
          <p:nvPr/>
        </p:nvSpPr>
        <p:spPr>
          <a:xfrm>
            <a:off x="5445750" y="3893249"/>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233" name="Google Shape;233;p42"/>
          <p:cNvSpPr/>
          <p:nvPr/>
        </p:nvSpPr>
        <p:spPr>
          <a:xfrm flipH="1">
            <a:off x="2817925" y="3893250"/>
            <a:ext cx="207300" cy="10881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2"/>
          <p:cNvSpPr txBox="1"/>
          <p:nvPr/>
        </p:nvSpPr>
        <p:spPr>
          <a:xfrm>
            <a:off x="7576000" y="3002800"/>
            <a:ext cx="15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Helvetica Neue"/>
                <a:ea typeface="Helvetica Neue"/>
                <a:cs typeface="Helvetica Neue"/>
                <a:sym typeface="Helvetica Neue"/>
              </a:rPr>
              <a:t>Session 2 Demo</a:t>
            </a:r>
            <a:endParaRPr sz="1200" b="1">
              <a:solidFill>
                <a:schemeClr val="accent2"/>
              </a:solidFill>
              <a:highlight>
                <a:srgbClr val="F7F6F3"/>
              </a:highlight>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235" name="Google Shape;235;p42"/>
          <p:cNvSpPr/>
          <p:nvPr/>
        </p:nvSpPr>
        <p:spPr>
          <a:xfrm rot="10800000" flipH="1">
            <a:off x="7309375" y="2015275"/>
            <a:ext cx="207300" cy="2473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3"/>
          <p:cNvSpPr txBox="1">
            <a:spLocks noGrp="1"/>
          </p:cNvSpPr>
          <p:nvPr>
            <p:ph type="title"/>
          </p:nvPr>
        </p:nvSpPr>
        <p:spPr>
          <a:xfrm>
            <a:off x="98525" y="1158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800"/>
              <a:t>Bulk RNA-Seq</a:t>
            </a:r>
            <a:endParaRPr sz="2800"/>
          </a:p>
        </p:txBody>
      </p:sp>
      <p:sp>
        <p:nvSpPr>
          <p:cNvPr id="241" name="Google Shape;241;p43"/>
          <p:cNvSpPr txBox="1"/>
          <p:nvPr/>
        </p:nvSpPr>
        <p:spPr>
          <a:xfrm>
            <a:off x="1478025" y="585075"/>
            <a:ext cx="6519600" cy="793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t>Averaged gene expression from a population of cells</a:t>
            </a:r>
            <a:endParaRPr sz="2000"/>
          </a:p>
        </p:txBody>
      </p:sp>
      <p:sp>
        <p:nvSpPr>
          <p:cNvPr id="242" name="Google Shape;242;p43"/>
          <p:cNvSpPr txBox="1">
            <a:spLocks noGrp="1"/>
          </p:cNvSpPr>
          <p:nvPr>
            <p:ph type="body" idx="1"/>
          </p:nvPr>
        </p:nvSpPr>
        <p:spPr>
          <a:xfrm>
            <a:off x="98525" y="2368549"/>
            <a:ext cx="7886700" cy="2480400"/>
          </a:xfrm>
          <a:prstGeom prst="rect">
            <a:avLst/>
          </a:prstGeom>
        </p:spPr>
        <p:txBody>
          <a:bodyPr spcFirstLastPara="1" wrap="square" lIns="0" tIns="0" rIns="0" bIns="0" anchor="t" anchorCtr="0">
            <a:normAutofit/>
          </a:bodyPr>
          <a:lstStyle/>
          <a:p>
            <a:pPr marL="457200" lvl="0" indent="-342900" algn="l" rtl="0">
              <a:lnSpc>
                <a:spcPct val="115000"/>
              </a:lnSpc>
              <a:spcBef>
                <a:spcPts val="0"/>
              </a:spcBef>
              <a:spcAft>
                <a:spcPts val="0"/>
              </a:spcAft>
              <a:buClr>
                <a:srgbClr val="222222"/>
              </a:buClr>
              <a:buSzPts val="1800"/>
              <a:buFont typeface="Arial"/>
              <a:buChar char="●"/>
            </a:pPr>
            <a:r>
              <a:rPr lang="en" sz="1800" b="1">
                <a:solidFill>
                  <a:srgbClr val="222222"/>
                </a:solidFill>
                <a:latin typeface="Arial"/>
                <a:ea typeface="Arial"/>
                <a:cs typeface="Arial"/>
                <a:sym typeface="Arial"/>
              </a:rPr>
              <a:t>Qualitative: </a:t>
            </a:r>
            <a:r>
              <a:rPr lang="en" sz="1800">
                <a:solidFill>
                  <a:srgbClr val="222222"/>
                </a:solidFill>
                <a:latin typeface="Arial"/>
                <a:ea typeface="Arial"/>
                <a:cs typeface="Arial"/>
                <a:sym typeface="Arial"/>
              </a:rPr>
              <a:t>identifying (</a:t>
            </a:r>
            <a:r>
              <a:rPr lang="en" sz="1800" b="1">
                <a:solidFill>
                  <a:srgbClr val="222222"/>
                </a:solidFill>
                <a:latin typeface="Arial"/>
                <a:ea typeface="Arial"/>
                <a:cs typeface="Arial"/>
                <a:sym typeface="Arial"/>
              </a:rPr>
              <a:t>annotating</a:t>
            </a:r>
            <a:r>
              <a:rPr lang="en" sz="1800">
                <a:solidFill>
                  <a:srgbClr val="222222"/>
                </a:solidFill>
                <a:latin typeface="Arial"/>
                <a:ea typeface="Arial"/>
                <a:cs typeface="Arial"/>
                <a:sym typeface="Arial"/>
              </a:rPr>
              <a:t>) or refining expressed transcripts, exon/intron boundaries, transcriptional start sites (TSS), and poly-A sites.</a:t>
            </a:r>
            <a:endParaRPr sz="1800">
              <a:solidFill>
                <a:srgbClr val="222222"/>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sz="1800" b="1">
                <a:solidFill>
                  <a:srgbClr val="222222"/>
                </a:solidFill>
                <a:latin typeface="Arial"/>
                <a:ea typeface="Arial"/>
                <a:cs typeface="Arial"/>
                <a:sym typeface="Arial"/>
              </a:rPr>
              <a:t>Quantitative: </a:t>
            </a:r>
            <a:r>
              <a:rPr lang="en" sz="1800">
                <a:solidFill>
                  <a:srgbClr val="222222"/>
                </a:solidFill>
                <a:latin typeface="Arial"/>
                <a:ea typeface="Arial"/>
                <a:cs typeface="Arial"/>
                <a:sym typeface="Arial"/>
              </a:rPr>
              <a:t> measuring differences in expression, alternative splicing, alternative TSS, and alternative polyadenylation </a:t>
            </a:r>
            <a:r>
              <a:rPr lang="en" sz="1800" b="1">
                <a:solidFill>
                  <a:srgbClr val="222222"/>
                </a:solidFill>
                <a:latin typeface="Arial"/>
                <a:ea typeface="Arial"/>
                <a:cs typeface="Arial"/>
                <a:sym typeface="Arial"/>
              </a:rPr>
              <a:t>between two or more treatments or groups. </a:t>
            </a:r>
            <a:r>
              <a:rPr lang="en" sz="1800">
                <a:solidFill>
                  <a:srgbClr val="222222"/>
                </a:solidFill>
                <a:latin typeface="Arial"/>
                <a:ea typeface="Arial"/>
                <a:cs typeface="Arial"/>
                <a:sym typeface="Arial"/>
              </a:rPr>
              <a:t>(i.e. experiment to measure differential gene expression - DGE)</a:t>
            </a:r>
            <a:endParaRPr/>
          </a:p>
        </p:txBody>
      </p:sp>
      <p:sp>
        <p:nvSpPr>
          <p:cNvPr id="243" name="Google Shape;243;p43"/>
          <p:cNvSpPr txBox="1"/>
          <p:nvPr/>
        </p:nvSpPr>
        <p:spPr>
          <a:xfrm>
            <a:off x="0" y="1823738"/>
            <a:ext cx="30000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600" b="1">
                <a:solidFill>
                  <a:srgbClr val="1155CC"/>
                </a:solidFill>
                <a:latin typeface="Helvetica Neue"/>
                <a:ea typeface="Helvetica Neue"/>
                <a:cs typeface="Helvetica Neue"/>
                <a:sym typeface="Helvetica Neue"/>
              </a:rPr>
              <a:t> Applications</a:t>
            </a:r>
            <a:endParaRPr sz="2200"/>
          </a:p>
        </p:txBody>
      </p:sp>
      <p:pic>
        <p:nvPicPr>
          <p:cNvPr id="244" name="Google Shape;244;p43"/>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4"/>
          <p:cNvSpPr txBox="1">
            <a:spLocks noGrp="1"/>
          </p:cNvSpPr>
          <p:nvPr>
            <p:ph type="title"/>
          </p:nvPr>
        </p:nvSpPr>
        <p:spPr>
          <a:xfrm>
            <a:off x="205725"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Which RNA-seq assay should I use?</a:t>
            </a:r>
            <a:endParaRPr/>
          </a:p>
        </p:txBody>
      </p:sp>
      <p:sp>
        <p:nvSpPr>
          <p:cNvPr id="250" name="Google Shape;250;p44"/>
          <p:cNvSpPr txBox="1"/>
          <p:nvPr/>
        </p:nvSpPr>
        <p:spPr>
          <a:xfrm>
            <a:off x="312350" y="4622900"/>
            <a:ext cx="734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From: Genewiz</a:t>
            </a:r>
            <a:endParaRPr>
              <a:latin typeface="Helvetica Neue"/>
              <a:ea typeface="Helvetica Neue"/>
              <a:cs typeface="Helvetica Neue"/>
              <a:sym typeface="Helvetica Neue"/>
            </a:endParaRPr>
          </a:p>
        </p:txBody>
      </p:sp>
      <p:pic>
        <p:nvPicPr>
          <p:cNvPr id="251" name="Google Shape;251;p44"/>
          <p:cNvPicPr preferRelativeResize="0"/>
          <p:nvPr/>
        </p:nvPicPr>
        <p:blipFill>
          <a:blip r:embed="rId3">
            <a:alphaModFix/>
          </a:blip>
          <a:stretch>
            <a:fillRect/>
          </a:stretch>
        </p:blipFill>
        <p:spPr>
          <a:xfrm>
            <a:off x="152400" y="889191"/>
            <a:ext cx="8839199" cy="33224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5"/>
          <p:cNvSpPr txBox="1">
            <a:spLocks noGrp="1"/>
          </p:cNvSpPr>
          <p:nvPr>
            <p:ph type="title"/>
          </p:nvPr>
        </p:nvSpPr>
        <p:spPr>
          <a:xfrm>
            <a:off x="168525" y="-9"/>
            <a:ext cx="7886700" cy="736800"/>
          </a:xfrm>
          <a:prstGeom prst="rect">
            <a:avLst/>
          </a:prstGeom>
        </p:spPr>
        <p:txBody>
          <a:bodyPr spcFirstLastPara="1" wrap="square" lIns="0" tIns="0" rIns="0" bIns="0" anchor="t" anchorCtr="0">
            <a:noAutofit/>
          </a:bodyPr>
          <a:lstStyle/>
          <a:p>
            <a:pPr marL="0" lvl="0" indent="0" algn="l" rtl="0">
              <a:spcBef>
                <a:spcPts val="0"/>
              </a:spcBef>
              <a:spcAft>
                <a:spcPts val="0"/>
              </a:spcAft>
              <a:buSzPts val="990"/>
              <a:buNone/>
            </a:pPr>
            <a:r>
              <a:rPr lang="en" sz="2970"/>
              <a:t>Experimental design is fundamental </a:t>
            </a:r>
            <a:endParaRPr sz="2970"/>
          </a:p>
          <a:p>
            <a:pPr marL="0" lvl="0" indent="0" algn="l" rtl="0">
              <a:spcBef>
                <a:spcPts val="0"/>
              </a:spcBef>
              <a:spcAft>
                <a:spcPts val="0"/>
              </a:spcAft>
              <a:buSzPts val="990"/>
              <a:buNone/>
            </a:pPr>
            <a:endParaRPr sz="2070"/>
          </a:p>
          <a:p>
            <a:pPr marL="0" lvl="0" indent="0" algn="l" rtl="0">
              <a:spcBef>
                <a:spcPts val="0"/>
              </a:spcBef>
              <a:spcAft>
                <a:spcPts val="0"/>
              </a:spcAft>
              <a:buClr>
                <a:schemeClr val="dk1"/>
              </a:buClr>
              <a:buSzPts val="990"/>
              <a:buFont typeface="Arial"/>
              <a:buNone/>
            </a:pPr>
            <a:r>
              <a:rPr lang="en" sz="1970"/>
              <a:t>Which biological questions we want to answer</a:t>
            </a:r>
            <a:endParaRPr sz="1970"/>
          </a:p>
          <a:p>
            <a:pPr marL="0" lvl="0" indent="0" algn="l" rtl="0">
              <a:spcBef>
                <a:spcPts val="0"/>
              </a:spcBef>
              <a:spcAft>
                <a:spcPts val="0"/>
              </a:spcAft>
              <a:buSzPts val="990"/>
              <a:buNone/>
            </a:pPr>
            <a:endParaRPr sz="2570"/>
          </a:p>
        </p:txBody>
      </p:sp>
      <p:sp>
        <p:nvSpPr>
          <p:cNvPr id="257" name="Google Shape;257;p45"/>
          <p:cNvSpPr txBox="1">
            <a:spLocks noGrp="1"/>
          </p:cNvSpPr>
          <p:nvPr>
            <p:ph type="body" idx="1"/>
          </p:nvPr>
        </p:nvSpPr>
        <p:spPr>
          <a:xfrm>
            <a:off x="168525" y="1013350"/>
            <a:ext cx="8915100" cy="3263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endParaRPr sz="800">
              <a:solidFill>
                <a:schemeClr val="accent2"/>
              </a:solidFill>
              <a:latin typeface="Arial"/>
              <a:ea typeface="Arial"/>
              <a:cs typeface="Arial"/>
              <a:sym typeface="Arial"/>
            </a:endParaRPr>
          </a:p>
          <a:p>
            <a:pPr marL="457200" lvl="0" indent="-292100" algn="l" rtl="0">
              <a:lnSpc>
                <a:spcPct val="115000"/>
              </a:lnSpc>
              <a:spcBef>
                <a:spcPts val="0"/>
              </a:spcBef>
              <a:spcAft>
                <a:spcPts val="0"/>
              </a:spcAft>
              <a:buSzPts val="1000"/>
              <a:buChar char="•"/>
            </a:pPr>
            <a:r>
              <a:rPr lang="en" sz="1700" i="1">
                <a:latin typeface="Arial"/>
                <a:ea typeface="Arial"/>
                <a:cs typeface="Arial"/>
                <a:sym typeface="Arial"/>
              </a:rPr>
              <a:t>Coding</a:t>
            </a:r>
            <a:r>
              <a:rPr lang="en" sz="1700">
                <a:latin typeface="Arial"/>
                <a:ea typeface="Arial"/>
                <a:cs typeface="Arial"/>
                <a:sym typeface="Arial"/>
              </a:rPr>
              <a:t> or </a:t>
            </a:r>
            <a:r>
              <a:rPr lang="en" sz="1700" i="1">
                <a:latin typeface="Arial"/>
                <a:ea typeface="Arial"/>
                <a:cs typeface="Arial"/>
                <a:sym typeface="Arial"/>
              </a:rPr>
              <a:t>non coding</a:t>
            </a:r>
            <a:r>
              <a:rPr lang="en" sz="1700">
                <a:latin typeface="Arial"/>
                <a:ea typeface="Arial"/>
                <a:cs typeface="Arial"/>
                <a:sym typeface="Arial"/>
              </a:rPr>
              <a:t> RNA?</a:t>
            </a:r>
            <a:endParaRPr sz="1700">
              <a:latin typeface="Arial"/>
              <a:ea typeface="Arial"/>
              <a:cs typeface="Arial"/>
              <a:sym typeface="Arial"/>
            </a:endParaRPr>
          </a:p>
          <a:p>
            <a:pPr marL="457200" lvl="0" indent="-292100" algn="l" rtl="0">
              <a:lnSpc>
                <a:spcPct val="115000"/>
              </a:lnSpc>
              <a:spcBef>
                <a:spcPts val="0"/>
              </a:spcBef>
              <a:spcAft>
                <a:spcPts val="0"/>
              </a:spcAft>
              <a:buSzPts val="1000"/>
              <a:buChar char="•"/>
            </a:pPr>
            <a:r>
              <a:rPr lang="en" sz="1700">
                <a:latin typeface="Arial"/>
                <a:ea typeface="Arial"/>
                <a:cs typeface="Arial"/>
                <a:sym typeface="Arial"/>
              </a:rPr>
              <a:t>Why do you expect to find</a:t>
            </a:r>
            <a:r>
              <a:rPr lang="en" sz="1700" i="1">
                <a:latin typeface="Arial"/>
                <a:ea typeface="Arial"/>
                <a:cs typeface="Arial"/>
                <a:sym typeface="Arial"/>
              </a:rPr>
              <a:t> differentially expressed genes</a:t>
            </a:r>
            <a:r>
              <a:rPr lang="en" sz="1700">
                <a:latin typeface="Arial"/>
                <a:ea typeface="Arial"/>
                <a:cs typeface="Arial"/>
                <a:sym typeface="Arial"/>
              </a:rPr>
              <a:t> in the particular tissue?</a:t>
            </a:r>
            <a:endParaRPr sz="1700">
              <a:latin typeface="Arial"/>
              <a:ea typeface="Arial"/>
              <a:cs typeface="Arial"/>
              <a:sym typeface="Arial"/>
            </a:endParaRPr>
          </a:p>
          <a:p>
            <a:pPr marL="457200" lvl="0" indent="-292100" algn="l" rtl="0">
              <a:lnSpc>
                <a:spcPct val="115000"/>
              </a:lnSpc>
              <a:spcBef>
                <a:spcPts val="0"/>
              </a:spcBef>
              <a:spcAft>
                <a:spcPts val="0"/>
              </a:spcAft>
              <a:buSzPts val="1000"/>
              <a:buChar char="•"/>
            </a:pPr>
            <a:r>
              <a:rPr lang="en" sz="1700">
                <a:latin typeface="Arial"/>
                <a:ea typeface="Arial"/>
                <a:cs typeface="Arial"/>
                <a:sym typeface="Arial"/>
              </a:rPr>
              <a:t>How many </a:t>
            </a:r>
            <a:r>
              <a:rPr lang="en" sz="1700" i="1">
                <a:latin typeface="Arial"/>
                <a:ea typeface="Arial"/>
                <a:cs typeface="Arial"/>
                <a:sym typeface="Arial"/>
              </a:rPr>
              <a:t>tissue types</a:t>
            </a:r>
            <a:r>
              <a:rPr lang="en" sz="1700">
                <a:latin typeface="Arial"/>
                <a:ea typeface="Arial"/>
                <a:cs typeface="Arial"/>
                <a:sym typeface="Arial"/>
              </a:rPr>
              <a:t> and/or </a:t>
            </a:r>
            <a:r>
              <a:rPr lang="en" sz="1700" i="1">
                <a:latin typeface="Arial"/>
                <a:ea typeface="Arial"/>
                <a:cs typeface="Arial"/>
                <a:sym typeface="Arial"/>
              </a:rPr>
              <a:t>time points</a:t>
            </a:r>
            <a:r>
              <a:rPr lang="en" sz="1700">
                <a:latin typeface="Arial"/>
                <a:ea typeface="Arial"/>
                <a:cs typeface="Arial"/>
                <a:sym typeface="Arial"/>
              </a:rPr>
              <a:t> to compare?</a:t>
            </a:r>
            <a:endParaRPr sz="1700">
              <a:latin typeface="Arial"/>
              <a:ea typeface="Arial"/>
              <a:cs typeface="Arial"/>
              <a:sym typeface="Arial"/>
            </a:endParaRPr>
          </a:p>
          <a:p>
            <a:pPr marL="457200" lvl="0" indent="-292100" algn="l" rtl="0">
              <a:lnSpc>
                <a:spcPct val="115000"/>
              </a:lnSpc>
              <a:spcBef>
                <a:spcPts val="0"/>
              </a:spcBef>
              <a:spcAft>
                <a:spcPts val="0"/>
              </a:spcAft>
              <a:buSzPts val="1000"/>
              <a:buChar char="•"/>
            </a:pPr>
            <a:r>
              <a:rPr lang="en" sz="1700">
                <a:latin typeface="Arial"/>
                <a:ea typeface="Arial"/>
                <a:cs typeface="Arial"/>
                <a:sym typeface="Arial"/>
              </a:rPr>
              <a:t>What </a:t>
            </a:r>
            <a:r>
              <a:rPr lang="en" sz="1700" i="1">
                <a:latin typeface="Arial"/>
                <a:ea typeface="Arial"/>
                <a:cs typeface="Arial"/>
                <a:sym typeface="Arial"/>
              </a:rPr>
              <a:t>types of genes</a:t>
            </a:r>
            <a:r>
              <a:rPr lang="en" sz="1700">
                <a:latin typeface="Arial"/>
                <a:ea typeface="Arial"/>
                <a:cs typeface="Arial"/>
                <a:sym typeface="Arial"/>
              </a:rPr>
              <a:t> do you expect to find differentially expressed?</a:t>
            </a:r>
            <a:endParaRPr sz="1700">
              <a:latin typeface="Arial"/>
              <a:ea typeface="Arial"/>
              <a:cs typeface="Arial"/>
              <a:sym typeface="Arial"/>
            </a:endParaRPr>
          </a:p>
          <a:p>
            <a:pPr marL="457200" lvl="0" indent="-292100" algn="l" rtl="0">
              <a:lnSpc>
                <a:spcPct val="115000"/>
              </a:lnSpc>
              <a:spcBef>
                <a:spcPts val="0"/>
              </a:spcBef>
              <a:spcAft>
                <a:spcPts val="0"/>
              </a:spcAft>
              <a:buSzPts val="1000"/>
              <a:buChar char="•"/>
            </a:pPr>
            <a:r>
              <a:rPr lang="en" sz="1700">
                <a:latin typeface="Arial"/>
                <a:ea typeface="Arial"/>
                <a:cs typeface="Arial"/>
                <a:sym typeface="Arial"/>
              </a:rPr>
              <a:t>What are the sources of </a:t>
            </a:r>
            <a:r>
              <a:rPr lang="en" sz="1700" i="1">
                <a:latin typeface="Arial"/>
                <a:ea typeface="Arial"/>
                <a:cs typeface="Arial"/>
                <a:sym typeface="Arial"/>
              </a:rPr>
              <a:t>variability</a:t>
            </a:r>
            <a:r>
              <a:rPr lang="en" sz="1700">
                <a:latin typeface="Arial"/>
                <a:ea typeface="Arial"/>
                <a:cs typeface="Arial"/>
                <a:sym typeface="Arial"/>
              </a:rPr>
              <a:t> from your samples?</a:t>
            </a:r>
            <a:endParaRPr sz="1700">
              <a:latin typeface="Arial"/>
              <a:ea typeface="Arial"/>
              <a:cs typeface="Arial"/>
              <a:sym typeface="Arial"/>
            </a:endParaRPr>
          </a:p>
          <a:p>
            <a:pPr marL="0" lvl="0" indent="0" algn="l" rtl="0">
              <a:lnSpc>
                <a:spcPct val="115000"/>
              </a:lnSpc>
              <a:spcBef>
                <a:spcPts val="0"/>
              </a:spcBef>
              <a:spcAft>
                <a:spcPts val="0"/>
              </a:spcAft>
              <a:buNone/>
            </a:pPr>
            <a:endParaRPr sz="1700">
              <a:latin typeface="Arial"/>
              <a:ea typeface="Arial"/>
              <a:cs typeface="Arial"/>
              <a:sym typeface="Arial"/>
            </a:endParaRPr>
          </a:p>
          <a:p>
            <a:pPr marL="0" lvl="0" indent="0" algn="l" rtl="0">
              <a:lnSpc>
                <a:spcPct val="115000"/>
              </a:lnSpc>
              <a:spcBef>
                <a:spcPts val="0"/>
              </a:spcBef>
              <a:spcAft>
                <a:spcPts val="0"/>
              </a:spcAft>
              <a:buNone/>
            </a:pPr>
            <a:r>
              <a:rPr lang="en" sz="1700" b="1">
                <a:solidFill>
                  <a:srgbClr val="1155CC"/>
                </a:solidFill>
                <a:latin typeface="Arial"/>
                <a:ea typeface="Arial"/>
                <a:cs typeface="Arial"/>
                <a:sym typeface="Arial"/>
              </a:rPr>
              <a:t>More technical questions</a:t>
            </a:r>
            <a:endParaRPr sz="1700" b="1">
              <a:solidFill>
                <a:srgbClr val="1155CC"/>
              </a:solidFill>
              <a:latin typeface="Arial"/>
              <a:ea typeface="Arial"/>
              <a:cs typeface="Arial"/>
              <a:sym typeface="Arial"/>
            </a:endParaRPr>
          </a:p>
          <a:p>
            <a:pPr marL="0" lvl="0" indent="0" algn="l" rtl="0">
              <a:lnSpc>
                <a:spcPct val="115000"/>
              </a:lnSpc>
              <a:spcBef>
                <a:spcPts val="0"/>
              </a:spcBef>
              <a:spcAft>
                <a:spcPts val="0"/>
              </a:spcAft>
              <a:buNone/>
            </a:pPr>
            <a:endParaRPr sz="1100" b="1">
              <a:latin typeface="Arial"/>
              <a:ea typeface="Arial"/>
              <a:cs typeface="Arial"/>
              <a:sym typeface="Arial"/>
            </a:endParaRPr>
          </a:p>
          <a:p>
            <a:pPr marL="457200" lvl="0" indent="-292100" algn="l" rtl="0">
              <a:lnSpc>
                <a:spcPct val="115000"/>
              </a:lnSpc>
              <a:spcBef>
                <a:spcPts val="0"/>
              </a:spcBef>
              <a:spcAft>
                <a:spcPts val="0"/>
              </a:spcAft>
              <a:buSzPts val="1000"/>
              <a:buFont typeface="Arial"/>
              <a:buChar char="•"/>
            </a:pPr>
            <a:r>
              <a:rPr lang="en" sz="1700">
                <a:latin typeface="Arial"/>
                <a:ea typeface="Arial"/>
                <a:cs typeface="Arial"/>
                <a:sym typeface="Arial"/>
              </a:rPr>
              <a:t>Which sequencing platform?</a:t>
            </a:r>
            <a:endParaRPr sz="1700">
              <a:latin typeface="Arial"/>
              <a:ea typeface="Arial"/>
              <a:cs typeface="Arial"/>
              <a:sym typeface="Arial"/>
            </a:endParaRPr>
          </a:p>
          <a:p>
            <a:pPr marL="457200" lvl="0" indent="-292100" algn="l" rtl="0">
              <a:lnSpc>
                <a:spcPct val="115000"/>
              </a:lnSpc>
              <a:spcBef>
                <a:spcPts val="0"/>
              </a:spcBef>
              <a:spcAft>
                <a:spcPts val="0"/>
              </a:spcAft>
              <a:buSzPts val="1000"/>
              <a:buFont typeface="Arial"/>
              <a:buChar char="•"/>
            </a:pPr>
            <a:r>
              <a:rPr lang="en" sz="1700">
                <a:latin typeface="Arial"/>
                <a:ea typeface="Arial"/>
                <a:cs typeface="Arial"/>
                <a:sym typeface="Arial"/>
              </a:rPr>
              <a:t>Depth of sequencing?</a:t>
            </a:r>
            <a:endParaRPr sz="1700">
              <a:latin typeface="Arial"/>
              <a:ea typeface="Arial"/>
              <a:cs typeface="Arial"/>
              <a:sym typeface="Arial"/>
            </a:endParaRPr>
          </a:p>
          <a:p>
            <a:pPr marL="457200" lvl="0" indent="-292100" algn="l" rtl="0">
              <a:lnSpc>
                <a:spcPct val="115000"/>
              </a:lnSpc>
              <a:spcBef>
                <a:spcPts val="0"/>
              </a:spcBef>
              <a:spcAft>
                <a:spcPts val="0"/>
              </a:spcAft>
              <a:buSzPts val="1000"/>
              <a:buFont typeface="Arial"/>
              <a:buChar char="•"/>
            </a:pPr>
            <a:r>
              <a:rPr lang="en" sz="1700">
                <a:latin typeface="Arial"/>
                <a:ea typeface="Arial"/>
                <a:cs typeface="Arial"/>
                <a:sym typeface="Arial"/>
              </a:rPr>
              <a:t>Pooling samples?</a:t>
            </a:r>
            <a:endParaRPr sz="1700">
              <a:latin typeface="Arial"/>
              <a:ea typeface="Arial"/>
              <a:cs typeface="Arial"/>
              <a:sym typeface="Arial"/>
            </a:endParaRPr>
          </a:p>
          <a:p>
            <a:pPr marL="457200" lvl="0" indent="-292100" algn="l" rtl="0">
              <a:lnSpc>
                <a:spcPct val="115000"/>
              </a:lnSpc>
              <a:spcBef>
                <a:spcPts val="0"/>
              </a:spcBef>
              <a:spcAft>
                <a:spcPts val="0"/>
              </a:spcAft>
              <a:buSzPts val="1000"/>
              <a:buFont typeface="Arial"/>
              <a:buChar char="•"/>
            </a:pPr>
            <a:r>
              <a:rPr lang="en" sz="1700">
                <a:latin typeface="Arial"/>
                <a:ea typeface="Arial"/>
                <a:cs typeface="Arial"/>
                <a:sym typeface="Arial"/>
              </a:rPr>
              <a:t>Biological replicates/technical replicates?</a:t>
            </a:r>
            <a:endParaRPr sz="1700">
              <a:latin typeface="Arial"/>
              <a:ea typeface="Arial"/>
              <a:cs typeface="Arial"/>
              <a:sym typeface="Arial"/>
            </a:endParaRPr>
          </a:p>
          <a:p>
            <a:pPr marL="457200" lvl="0" indent="-336550" algn="l" rtl="0">
              <a:lnSpc>
                <a:spcPct val="115000"/>
              </a:lnSpc>
              <a:spcBef>
                <a:spcPts val="0"/>
              </a:spcBef>
              <a:spcAft>
                <a:spcPts val="0"/>
              </a:spcAft>
              <a:buSzPts val="1700"/>
              <a:buFont typeface="Arial"/>
              <a:buChar char="•"/>
            </a:pPr>
            <a:r>
              <a:rPr lang="en" sz="1700">
                <a:latin typeface="Arial"/>
                <a:ea typeface="Arial"/>
                <a:cs typeface="Arial"/>
                <a:sym typeface="Arial"/>
              </a:rPr>
              <a:t>Many others...</a:t>
            </a:r>
            <a:endParaRPr sz="1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8"/>
          <p:cNvSpPr txBox="1">
            <a:spLocks noGrp="1"/>
          </p:cNvSpPr>
          <p:nvPr>
            <p:ph type="title"/>
          </p:nvPr>
        </p:nvSpPr>
        <p:spPr>
          <a:xfrm>
            <a:off x="205725" y="6659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experiment</a:t>
            </a:r>
            <a:endParaRPr/>
          </a:p>
        </p:txBody>
      </p:sp>
      <p:pic>
        <p:nvPicPr>
          <p:cNvPr id="112" name="Google Shape;112;p28"/>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113" name="Google Shape;113;p28"/>
          <p:cNvSpPr txBox="1"/>
          <p:nvPr/>
        </p:nvSpPr>
        <p:spPr>
          <a:xfrm>
            <a:off x="4836925" y="4735625"/>
            <a:ext cx="42240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https://www.wikiwand.com/en/RNA-Seq</a:t>
            </a:r>
            <a:endParaRPr/>
          </a:p>
        </p:txBody>
      </p:sp>
      <p:sp>
        <p:nvSpPr>
          <p:cNvPr id="114" name="Google Shape;114;p28"/>
          <p:cNvSpPr/>
          <p:nvPr/>
        </p:nvSpPr>
        <p:spPr>
          <a:xfrm>
            <a:off x="1079100" y="759350"/>
            <a:ext cx="2292300" cy="15618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8"/>
          <p:cNvSpPr txBox="1"/>
          <p:nvPr/>
        </p:nvSpPr>
        <p:spPr>
          <a:xfrm>
            <a:off x="3024825" y="4199050"/>
            <a:ext cx="2220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mean length of 300 bp (typically ranging 200–700 bp</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6"/>
          <p:cNvSpPr txBox="1">
            <a:spLocks noGrp="1"/>
          </p:cNvSpPr>
          <p:nvPr>
            <p:ph type="title"/>
          </p:nvPr>
        </p:nvSpPr>
        <p:spPr>
          <a:xfrm>
            <a:off x="141525" y="72866"/>
            <a:ext cx="78867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Bulk RNA-seq vs single cell (sc) RNA-seq</a:t>
            </a:r>
            <a:endParaRPr/>
          </a:p>
        </p:txBody>
      </p:sp>
      <p:pic>
        <p:nvPicPr>
          <p:cNvPr id="263" name="Google Shape;263;p46"/>
          <p:cNvPicPr preferRelativeResize="0"/>
          <p:nvPr/>
        </p:nvPicPr>
        <p:blipFill>
          <a:blip r:embed="rId3">
            <a:alphaModFix/>
          </a:blip>
          <a:stretch>
            <a:fillRect/>
          </a:stretch>
        </p:blipFill>
        <p:spPr>
          <a:xfrm>
            <a:off x="141524" y="496774"/>
            <a:ext cx="7192027" cy="3568299"/>
          </a:xfrm>
          <a:prstGeom prst="rect">
            <a:avLst/>
          </a:prstGeom>
          <a:noFill/>
          <a:ln>
            <a:noFill/>
          </a:ln>
        </p:spPr>
      </p:pic>
      <p:sp>
        <p:nvSpPr>
          <p:cNvPr id="264" name="Google Shape;264;p46"/>
          <p:cNvSpPr/>
          <p:nvPr/>
        </p:nvSpPr>
        <p:spPr>
          <a:xfrm>
            <a:off x="255475" y="683900"/>
            <a:ext cx="7953600" cy="1430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6"/>
          <p:cNvSpPr txBox="1"/>
          <p:nvPr/>
        </p:nvSpPr>
        <p:spPr>
          <a:xfrm>
            <a:off x="0" y="4818975"/>
            <a:ext cx="1059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From: https://www.technologynetworks.com/genomics/articles/recent-advances-in-single-cell-genomics-techniques-324695</a:t>
            </a:r>
            <a:endParaRPr sz="1100"/>
          </a:p>
        </p:txBody>
      </p:sp>
      <p:sp>
        <p:nvSpPr>
          <p:cNvPr id="266" name="Google Shape;266;p46"/>
          <p:cNvSpPr txBox="1"/>
          <p:nvPr/>
        </p:nvSpPr>
        <p:spPr>
          <a:xfrm>
            <a:off x="141525" y="4226475"/>
            <a:ext cx="11361300" cy="431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600">
                <a:solidFill>
                  <a:schemeClr val="dk1"/>
                </a:solidFill>
              </a:rPr>
              <a:t>Measures the </a:t>
            </a:r>
            <a:r>
              <a:rPr lang="en" sz="1600" b="1" i="1">
                <a:solidFill>
                  <a:schemeClr val="dk1"/>
                </a:solidFill>
              </a:rPr>
              <a:t>average</a:t>
            </a:r>
            <a:r>
              <a:rPr lang="en" sz="1600" i="1">
                <a:solidFill>
                  <a:schemeClr val="dk1"/>
                </a:solidFill>
              </a:rPr>
              <a:t> expression level for each gene across a large population of input cells</a:t>
            </a:r>
            <a:endParaRPr sz="1600" i="1">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7"/>
          <p:cNvSpPr txBox="1">
            <a:spLocks noGrp="1"/>
          </p:cNvSpPr>
          <p:nvPr>
            <p:ph type="title"/>
          </p:nvPr>
        </p:nvSpPr>
        <p:spPr>
          <a:xfrm>
            <a:off x="205725" y="6659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experiment</a:t>
            </a:r>
            <a:endParaRPr/>
          </a:p>
        </p:txBody>
      </p:sp>
      <p:pic>
        <p:nvPicPr>
          <p:cNvPr id="272" name="Google Shape;272;p47"/>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273" name="Google Shape;273;p47"/>
          <p:cNvSpPr txBox="1"/>
          <p:nvPr/>
        </p:nvSpPr>
        <p:spPr>
          <a:xfrm>
            <a:off x="4836925" y="4735625"/>
            <a:ext cx="42240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t>https://www.wikiwand.com/en/RNA-Seq</a:t>
            </a:r>
            <a:endParaRPr/>
          </a:p>
        </p:txBody>
      </p:sp>
      <p:sp>
        <p:nvSpPr>
          <p:cNvPr id="274" name="Google Shape;274;p47"/>
          <p:cNvSpPr/>
          <p:nvPr/>
        </p:nvSpPr>
        <p:spPr>
          <a:xfrm>
            <a:off x="1079100" y="759350"/>
            <a:ext cx="2292300" cy="1561800"/>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7"/>
          <p:cNvSpPr txBox="1"/>
          <p:nvPr/>
        </p:nvSpPr>
        <p:spPr>
          <a:xfrm>
            <a:off x="3024825" y="4199050"/>
            <a:ext cx="2220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mean length of 300 bp (typically ranging 200–700 bp</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152400" y="93800"/>
            <a:ext cx="91440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RNA-seq - differentially expressed genes (DGE)</a:t>
            </a:r>
            <a:endParaRPr sz="2966"/>
          </a:p>
        </p:txBody>
      </p:sp>
      <p:sp>
        <p:nvSpPr>
          <p:cNvPr id="281" name="Google Shape;281;p48"/>
          <p:cNvSpPr txBox="1"/>
          <p:nvPr/>
        </p:nvSpPr>
        <p:spPr>
          <a:xfrm>
            <a:off x="214900" y="4692800"/>
            <a:ext cx="208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ource : </a:t>
            </a:r>
            <a:r>
              <a:rPr lang="en" sz="1200">
                <a:solidFill>
                  <a:schemeClr val="dk1"/>
                </a:solidFill>
              </a:rPr>
              <a:t>seqme</a:t>
            </a:r>
            <a:endParaRPr sz="1200">
              <a:solidFill>
                <a:schemeClr val="dk1"/>
              </a:solidFill>
            </a:endParaRPr>
          </a:p>
        </p:txBody>
      </p:sp>
      <p:sp>
        <p:nvSpPr>
          <p:cNvPr id="282" name="Google Shape;282;p48"/>
          <p:cNvSpPr txBox="1"/>
          <p:nvPr/>
        </p:nvSpPr>
        <p:spPr>
          <a:xfrm>
            <a:off x="0" y="545000"/>
            <a:ext cx="8073000" cy="4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a:solidFill>
                  <a:schemeClr val="dk1"/>
                </a:solidFill>
                <a:highlight>
                  <a:srgbClr val="FFFFFF"/>
                </a:highlight>
              </a:rPr>
              <a:t>Which genes are expressed at different levels between conditions (sample A and sample B)</a:t>
            </a:r>
            <a:endParaRPr sz="1700">
              <a:solidFill>
                <a:schemeClr val="dk1"/>
              </a:solidFill>
            </a:endParaRPr>
          </a:p>
        </p:txBody>
      </p:sp>
      <p:pic>
        <p:nvPicPr>
          <p:cNvPr id="283" name="Google Shape;283;p48"/>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284" name="Google Shape;284;p48"/>
          <p:cNvSpPr txBox="1"/>
          <p:nvPr/>
        </p:nvSpPr>
        <p:spPr>
          <a:xfrm>
            <a:off x="5234525" y="4301650"/>
            <a:ext cx="3687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9"/>
          <p:cNvSpPr txBox="1">
            <a:spLocks noGrp="1"/>
          </p:cNvSpPr>
          <p:nvPr>
            <p:ph type="title"/>
          </p:nvPr>
        </p:nvSpPr>
        <p:spPr>
          <a:xfrm>
            <a:off x="120000"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analysis workflow</a:t>
            </a:r>
            <a:endParaRPr/>
          </a:p>
        </p:txBody>
      </p:sp>
      <p:sp>
        <p:nvSpPr>
          <p:cNvPr id="290" name="Google Shape;290;p49"/>
          <p:cNvSpPr txBox="1"/>
          <p:nvPr/>
        </p:nvSpPr>
        <p:spPr>
          <a:xfrm>
            <a:off x="54700" y="2450550"/>
            <a:ext cx="31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1 Concepts: </a:t>
            </a:r>
            <a:endParaRPr sz="1200" b="1">
              <a:solidFill>
                <a:srgbClr val="741B47"/>
              </a:solidFill>
              <a:highlight>
                <a:srgbClr val="F7F6F3"/>
              </a:highlight>
            </a:endParaRPr>
          </a:p>
        </p:txBody>
      </p:sp>
      <p:sp>
        <p:nvSpPr>
          <p:cNvPr id="291" name="Google Shape;291;p49"/>
          <p:cNvSpPr/>
          <p:nvPr/>
        </p:nvSpPr>
        <p:spPr>
          <a:xfrm flipH="1">
            <a:off x="2835850" y="2015275"/>
            <a:ext cx="130200" cy="1492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9"/>
          <p:cNvSpPr txBox="1"/>
          <p:nvPr/>
        </p:nvSpPr>
        <p:spPr>
          <a:xfrm>
            <a:off x="43800" y="3886163"/>
            <a:ext cx="312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2 Concepts: </a:t>
            </a:r>
            <a:endParaRPr sz="1200" b="1">
              <a:solidFill>
                <a:srgbClr val="741B47"/>
              </a:solidFill>
              <a:highlight>
                <a:srgbClr val="F7F6F3"/>
              </a:highlight>
            </a:endParaRPr>
          </a:p>
          <a:p>
            <a:pPr marL="0" lvl="0" indent="0" algn="l" rtl="0">
              <a:spcBef>
                <a:spcPts val="0"/>
              </a:spcBef>
              <a:spcAft>
                <a:spcPts val="0"/>
              </a:spcAft>
              <a:buNone/>
            </a:pPr>
            <a:endParaRPr b="1">
              <a:solidFill>
                <a:srgbClr val="741B47"/>
              </a:solidFill>
              <a:latin typeface="Helvetica Neue"/>
              <a:ea typeface="Helvetica Neue"/>
              <a:cs typeface="Helvetica Neue"/>
              <a:sym typeface="Helvetica Neue"/>
            </a:endParaRPr>
          </a:p>
        </p:txBody>
      </p:sp>
      <p:sp>
        <p:nvSpPr>
          <p:cNvPr id="293" name="Google Shape;293;p49"/>
          <p:cNvSpPr/>
          <p:nvPr/>
        </p:nvSpPr>
        <p:spPr>
          <a:xfrm>
            <a:off x="3316325" y="2030150"/>
            <a:ext cx="1993500" cy="493800"/>
          </a:xfrm>
          <a:prstGeom prst="roundRect">
            <a:avLst>
              <a:gd name="adj" fmla="val 16667"/>
            </a:avLst>
          </a:prstGeom>
          <a:solidFill>
            <a:srgbClr val="D5A6BD"/>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Sequencer: Reads</a:t>
            </a:r>
            <a:r>
              <a:rPr lang="en"/>
              <a:t> </a:t>
            </a:r>
            <a:r>
              <a:rPr lang="en" b="1">
                <a:solidFill>
                  <a:schemeClr val="accent2"/>
                </a:solidFill>
              </a:rPr>
              <a:t>Fastq</a:t>
            </a:r>
            <a:endParaRPr b="1">
              <a:solidFill>
                <a:schemeClr val="accent2"/>
              </a:solidFill>
            </a:endParaRPr>
          </a:p>
        </p:txBody>
      </p:sp>
      <p:sp>
        <p:nvSpPr>
          <p:cNvPr id="294" name="Google Shape;294;p49"/>
          <p:cNvSpPr/>
          <p:nvPr/>
        </p:nvSpPr>
        <p:spPr>
          <a:xfrm>
            <a:off x="5445750" y="2030150"/>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None/>
            </a:pPr>
            <a:r>
              <a:rPr lang="en" b="1">
                <a:solidFill>
                  <a:schemeClr val="accent2"/>
                </a:solidFill>
              </a:rPr>
              <a:t>FastQC </a:t>
            </a:r>
            <a:endParaRPr b="1">
              <a:solidFill>
                <a:schemeClr val="accent2"/>
              </a:solidFill>
            </a:endParaRPr>
          </a:p>
        </p:txBody>
      </p:sp>
      <p:sp>
        <p:nvSpPr>
          <p:cNvPr id="295" name="Google Shape;295;p49"/>
          <p:cNvSpPr/>
          <p:nvPr/>
        </p:nvSpPr>
        <p:spPr>
          <a:xfrm>
            <a:off x="3316325" y="3283863"/>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Alignment/Mapping</a:t>
            </a:r>
            <a:endParaRPr b="1"/>
          </a:p>
          <a:p>
            <a:pPr marL="0" lvl="0" indent="0" algn="ctr" rtl="0">
              <a:spcBef>
                <a:spcPts val="0"/>
              </a:spcBef>
              <a:spcAft>
                <a:spcPts val="0"/>
              </a:spcAft>
              <a:buNone/>
            </a:pPr>
            <a:r>
              <a:rPr lang="en" b="1">
                <a:solidFill>
                  <a:schemeClr val="accent2"/>
                </a:solidFill>
              </a:rPr>
              <a:t>STAR</a:t>
            </a:r>
            <a:r>
              <a:rPr lang="en"/>
              <a:t> </a:t>
            </a:r>
            <a:endParaRPr/>
          </a:p>
        </p:txBody>
      </p:sp>
      <p:sp>
        <p:nvSpPr>
          <p:cNvPr id="296" name="Google Shape;296;p49"/>
          <p:cNvSpPr/>
          <p:nvPr/>
        </p:nvSpPr>
        <p:spPr>
          <a:xfrm>
            <a:off x="3316325" y="44884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DGE</a:t>
            </a:r>
            <a:endParaRPr/>
          </a:p>
        </p:txBody>
      </p:sp>
      <p:sp>
        <p:nvSpPr>
          <p:cNvPr id="297" name="Google Shape;297;p49"/>
          <p:cNvSpPr/>
          <p:nvPr/>
        </p:nvSpPr>
        <p:spPr>
          <a:xfrm>
            <a:off x="3316325" y="38861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rPr>
              <a:t>Counting Reads </a:t>
            </a:r>
            <a:endParaRPr sz="1200" b="1">
              <a:solidFill>
                <a:schemeClr val="dk1"/>
              </a:solidFill>
            </a:endParaRPr>
          </a:p>
          <a:p>
            <a:pPr marL="0" lvl="0" indent="0" algn="ctr" rtl="0">
              <a:spcBef>
                <a:spcPts val="0"/>
              </a:spcBef>
              <a:spcAft>
                <a:spcPts val="0"/>
              </a:spcAft>
              <a:buNone/>
            </a:pPr>
            <a:r>
              <a:rPr lang="en" b="1">
                <a:solidFill>
                  <a:schemeClr val="accent2"/>
                </a:solidFill>
              </a:rPr>
              <a:t>featureCounts</a:t>
            </a:r>
            <a:endParaRPr sz="1200" b="1"/>
          </a:p>
        </p:txBody>
      </p:sp>
      <p:sp>
        <p:nvSpPr>
          <p:cNvPr id="298" name="Google Shape;298;p49"/>
          <p:cNvSpPr/>
          <p:nvPr/>
        </p:nvSpPr>
        <p:spPr>
          <a:xfrm>
            <a:off x="3316325" y="26815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Trimming</a:t>
            </a:r>
            <a:endParaRPr b="1"/>
          </a:p>
          <a:p>
            <a:pPr marL="0" lvl="0" indent="0" algn="ctr" rtl="0">
              <a:spcBef>
                <a:spcPts val="0"/>
              </a:spcBef>
              <a:spcAft>
                <a:spcPts val="0"/>
              </a:spcAft>
              <a:buNone/>
            </a:pPr>
            <a:r>
              <a:rPr lang="en" b="1">
                <a:solidFill>
                  <a:schemeClr val="accent2"/>
                </a:solidFill>
              </a:rPr>
              <a:t>cutadapt</a:t>
            </a:r>
            <a:endParaRPr b="1">
              <a:solidFill>
                <a:schemeClr val="accent2"/>
              </a:solidFill>
            </a:endParaRPr>
          </a:p>
        </p:txBody>
      </p:sp>
      <p:sp>
        <p:nvSpPr>
          <p:cNvPr id="299" name="Google Shape;299;p49"/>
          <p:cNvSpPr/>
          <p:nvPr/>
        </p:nvSpPr>
        <p:spPr>
          <a:xfrm>
            <a:off x="5445750" y="26815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r>
              <a:rPr lang="en" b="1">
                <a:solidFill>
                  <a:schemeClr val="accent2"/>
                </a:solidFill>
              </a:rPr>
              <a:t>FastQC</a:t>
            </a:r>
            <a:endParaRPr b="1">
              <a:solidFill>
                <a:schemeClr val="accent2"/>
              </a:solidFill>
            </a:endParaRPr>
          </a:p>
        </p:txBody>
      </p:sp>
      <p:sp>
        <p:nvSpPr>
          <p:cNvPr id="300" name="Google Shape;300;p49"/>
          <p:cNvSpPr/>
          <p:nvPr/>
        </p:nvSpPr>
        <p:spPr>
          <a:xfrm>
            <a:off x="5445750" y="32838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301" name="Google Shape;301;p49"/>
          <p:cNvSpPr/>
          <p:nvPr/>
        </p:nvSpPr>
        <p:spPr>
          <a:xfrm>
            <a:off x="3316325" y="776450"/>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Biological question</a:t>
            </a:r>
            <a:endParaRPr b="1">
              <a:solidFill>
                <a:schemeClr val="accent2"/>
              </a:solidFill>
            </a:endParaRPr>
          </a:p>
        </p:txBody>
      </p:sp>
      <p:sp>
        <p:nvSpPr>
          <p:cNvPr id="302" name="Google Shape;302;p49"/>
          <p:cNvSpPr/>
          <p:nvPr/>
        </p:nvSpPr>
        <p:spPr>
          <a:xfrm>
            <a:off x="3316325" y="1403288"/>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Library preparation</a:t>
            </a:r>
            <a:endParaRPr b="1">
              <a:solidFill>
                <a:schemeClr val="accent2"/>
              </a:solidFill>
            </a:endParaRPr>
          </a:p>
        </p:txBody>
      </p:sp>
      <p:sp>
        <p:nvSpPr>
          <p:cNvPr id="303" name="Google Shape;303;p49"/>
          <p:cNvSpPr/>
          <p:nvPr/>
        </p:nvSpPr>
        <p:spPr>
          <a:xfrm>
            <a:off x="5445750" y="3893249"/>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304" name="Google Shape;304;p49"/>
          <p:cNvSpPr/>
          <p:nvPr/>
        </p:nvSpPr>
        <p:spPr>
          <a:xfrm flipH="1">
            <a:off x="2817925" y="3893250"/>
            <a:ext cx="207300" cy="10881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9"/>
          <p:cNvSpPr txBox="1"/>
          <p:nvPr/>
        </p:nvSpPr>
        <p:spPr>
          <a:xfrm>
            <a:off x="7576000" y="3002800"/>
            <a:ext cx="15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Helvetica Neue"/>
                <a:ea typeface="Helvetica Neue"/>
                <a:cs typeface="Helvetica Neue"/>
                <a:sym typeface="Helvetica Neue"/>
              </a:rPr>
              <a:t>Session 2 Demo</a:t>
            </a:r>
            <a:endParaRPr sz="1200" b="1">
              <a:solidFill>
                <a:schemeClr val="accent2"/>
              </a:solidFill>
              <a:highlight>
                <a:srgbClr val="F7F6F3"/>
              </a:highlight>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306" name="Google Shape;306;p49"/>
          <p:cNvSpPr/>
          <p:nvPr/>
        </p:nvSpPr>
        <p:spPr>
          <a:xfrm rot="10800000" flipH="1">
            <a:off x="7309375" y="2015275"/>
            <a:ext cx="207300" cy="2473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49"/>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title"/>
          </p:nvPr>
        </p:nvSpPr>
        <p:spPr>
          <a:xfrm>
            <a:off x="118872" y="0"/>
            <a:ext cx="91440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13" name="Google Shape;313;p50"/>
          <p:cNvSpPr txBox="1"/>
          <p:nvPr/>
        </p:nvSpPr>
        <p:spPr>
          <a:xfrm>
            <a:off x="214300" y="1007275"/>
            <a:ext cx="9687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@A00564:60:HHJKFDMXX:1:1101:2031:1031 1:N:0:TGGCTTCA+CAACCACA</a:t>
            </a:r>
            <a:endParaRPr/>
          </a:p>
          <a:p>
            <a:pPr marL="0" lvl="0" indent="0" algn="l" rtl="0">
              <a:spcBef>
                <a:spcPts val="0"/>
              </a:spcBef>
              <a:spcAft>
                <a:spcPts val="0"/>
              </a:spcAft>
              <a:buNone/>
            </a:pPr>
            <a:r>
              <a:rPr lang="en"/>
              <a:t>CGGACTGGTGGTATGCTGAGTACGTCCCAAGGGTATGGCTGTTCGCCATA</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;;&gt;@:=;=::@B;&gt;A=&lt;&lt;=B?;;=@@?&lt;?=B;A@=B?&gt;=B:=B=@&lt;&lt;B:;</a:t>
            </a:r>
            <a:endParaRPr/>
          </a:p>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title"/>
          </p:nvPr>
        </p:nvSpPr>
        <p:spPr>
          <a:xfrm>
            <a:off x="118872" y="0"/>
            <a:ext cx="91440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Label format in FastQ file</a:t>
            </a:r>
            <a:endParaRPr/>
          </a:p>
        </p:txBody>
      </p:sp>
      <p:pic>
        <p:nvPicPr>
          <p:cNvPr id="319" name="Google Shape;319;p51"/>
          <p:cNvPicPr preferRelativeResize="0"/>
          <p:nvPr/>
        </p:nvPicPr>
        <p:blipFill rotWithShape="1">
          <a:blip r:embed="rId3">
            <a:alphaModFix/>
          </a:blip>
          <a:srcRect t="13830"/>
          <a:stretch/>
        </p:blipFill>
        <p:spPr>
          <a:xfrm>
            <a:off x="968275" y="687275"/>
            <a:ext cx="6782225" cy="3595200"/>
          </a:xfrm>
          <a:prstGeom prst="rect">
            <a:avLst/>
          </a:prstGeom>
          <a:noFill/>
          <a:ln>
            <a:noFill/>
          </a:ln>
        </p:spPr>
      </p:pic>
      <p:sp>
        <p:nvSpPr>
          <p:cNvPr id="320" name="Google Shape;320;p51"/>
          <p:cNvSpPr txBox="1"/>
          <p:nvPr/>
        </p:nvSpPr>
        <p:spPr>
          <a:xfrm>
            <a:off x="1092850" y="4351400"/>
            <a:ext cx="6396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202122"/>
                </a:solidFill>
                <a:highlight>
                  <a:srgbClr val="FFFFFF"/>
                </a:highlight>
              </a:rPr>
              <a:t>The more recent versions of Illumina software output a sample number (as taken from the sample sheet) in place of an index sequence (k).</a:t>
            </a:r>
            <a:endParaRPr/>
          </a:p>
        </p:txBody>
      </p:sp>
      <p:pic>
        <p:nvPicPr>
          <p:cNvPr id="321" name="Google Shape;321;p51"/>
          <p:cNvPicPr preferRelativeResize="0"/>
          <p:nvPr/>
        </p:nvPicPr>
        <p:blipFill>
          <a:blip r:embed="rId4">
            <a:alphaModFix/>
          </a:blip>
          <a:stretch>
            <a:fillRect/>
          </a:stretch>
        </p:blipFill>
        <p:spPr>
          <a:xfrm>
            <a:off x="5129975" y="1883638"/>
            <a:ext cx="3454076" cy="1202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2"/>
          <p:cNvSpPr txBox="1">
            <a:spLocks noGrp="1"/>
          </p:cNvSpPr>
          <p:nvPr>
            <p:ph type="title"/>
          </p:nvPr>
        </p:nvSpPr>
        <p:spPr>
          <a:xfrm>
            <a:off x="118872" y="0"/>
            <a:ext cx="91440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Quality score of each base</a:t>
            </a:r>
            <a:endParaRPr/>
          </a:p>
        </p:txBody>
      </p:sp>
      <p:pic>
        <p:nvPicPr>
          <p:cNvPr id="327" name="Google Shape;327;p52"/>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328" name="Google Shape;328;p52"/>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329" name="Google Shape;329;p52"/>
          <p:cNvSpPr txBox="1"/>
          <p:nvPr/>
        </p:nvSpPr>
        <p:spPr>
          <a:xfrm>
            <a:off x="255475" y="3435825"/>
            <a:ext cx="8812200" cy="8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Each symbol is a probability p that the base call is incorrect.</a:t>
            </a:r>
            <a:endParaRPr sz="1600"/>
          </a:p>
          <a:p>
            <a:pPr marL="0" lvl="0" indent="0" algn="l" rtl="0">
              <a:spcBef>
                <a:spcPts val="0"/>
              </a:spcBef>
              <a:spcAft>
                <a:spcPts val="0"/>
              </a:spcAft>
              <a:buNone/>
            </a:pPr>
            <a:r>
              <a:rPr lang="en" sz="1600"/>
              <a:t>The standard Sanger sequencing score to assess reliability of a base call is Q=−10 log10(p)</a:t>
            </a:r>
            <a:endParaRPr sz="1600"/>
          </a:p>
          <a:p>
            <a:pPr marL="0" lvl="0" indent="0" algn="l" rtl="0">
              <a:spcBef>
                <a:spcPts val="0"/>
              </a:spcBef>
              <a:spcAft>
                <a:spcPts val="0"/>
              </a:spcAft>
              <a:buNone/>
            </a:pPr>
            <a:r>
              <a:rPr lang="en" sz="1350" b="1" i="1">
                <a:solidFill>
                  <a:srgbClr val="222222"/>
                </a:solidFill>
                <a:highlight>
                  <a:srgbClr val="FFFFFF"/>
                </a:highlight>
                <a:latin typeface="Helvetica Neue"/>
                <a:ea typeface="Helvetica Neue"/>
                <a:cs typeface="Helvetica Neue"/>
                <a:sym typeface="Helvetica Neue"/>
              </a:rPr>
              <a:t>p</a:t>
            </a:r>
            <a:r>
              <a:rPr lang="en" sz="1350">
                <a:solidFill>
                  <a:srgbClr val="222222"/>
                </a:solidFill>
                <a:highlight>
                  <a:srgbClr val="FFFFFF"/>
                </a:highlight>
                <a:latin typeface="Helvetica Neue"/>
                <a:ea typeface="Helvetica Neue"/>
                <a:cs typeface="Helvetica Neue"/>
                <a:sym typeface="Helvetica Neue"/>
              </a:rPr>
              <a:t>, the probability that a given base is incorrectly called</a:t>
            </a:r>
            <a:endParaRPr sz="1600"/>
          </a:p>
        </p:txBody>
      </p:sp>
      <p:sp>
        <p:nvSpPr>
          <p:cNvPr id="330" name="Google Shape;330;p52"/>
          <p:cNvSpPr txBox="1"/>
          <p:nvPr/>
        </p:nvSpPr>
        <p:spPr>
          <a:xfrm>
            <a:off x="255475" y="4250925"/>
            <a:ext cx="8812200" cy="7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800"/>
              </a:spcAft>
              <a:buNone/>
            </a:pPr>
            <a:r>
              <a:rPr lang="en" sz="1600">
                <a:solidFill>
                  <a:schemeClr val="dk1"/>
                </a:solidFill>
                <a:highlight>
                  <a:srgbClr val="FFFFFF"/>
                </a:highlight>
              </a:rPr>
              <a:t>A quality score of 20 (Q20) represents an error rate of 1 in 100 (meaning every 100 bp sequencing read may contain an error), with a corresponding call accuracy of 99%.</a:t>
            </a:r>
            <a:endParaRPr sz="15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3"/>
          <p:cNvSpPr txBox="1">
            <a:spLocks noGrp="1"/>
          </p:cNvSpPr>
          <p:nvPr>
            <p:ph type="title"/>
          </p:nvPr>
        </p:nvSpPr>
        <p:spPr>
          <a:xfrm>
            <a:off x="118872" y="0"/>
            <a:ext cx="91440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36" name="Google Shape;336;p53"/>
          <p:cNvSpPr txBox="1"/>
          <p:nvPr/>
        </p:nvSpPr>
        <p:spPr>
          <a:xfrm>
            <a:off x="1031950" y="4743300"/>
            <a:ext cx="734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Image adapted from Robert Edgar's web site https://www.drive5.com/</a:t>
            </a:r>
            <a:endParaRPr sz="1200"/>
          </a:p>
        </p:txBody>
      </p:sp>
      <p:grpSp>
        <p:nvGrpSpPr>
          <p:cNvPr id="337" name="Google Shape;337;p53"/>
          <p:cNvGrpSpPr/>
          <p:nvPr/>
        </p:nvGrpSpPr>
        <p:grpSpPr>
          <a:xfrm>
            <a:off x="588674" y="784600"/>
            <a:ext cx="7976543" cy="3102700"/>
            <a:chOff x="1031950" y="638658"/>
            <a:chExt cx="9281526" cy="3989585"/>
          </a:xfrm>
        </p:grpSpPr>
        <p:grpSp>
          <p:nvGrpSpPr>
            <p:cNvPr id="338" name="Google Shape;338;p53"/>
            <p:cNvGrpSpPr/>
            <p:nvPr/>
          </p:nvGrpSpPr>
          <p:grpSpPr>
            <a:xfrm>
              <a:off x="1031951" y="638658"/>
              <a:ext cx="6332906" cy="3989585"/>
              <a:chOff x="1031951" y="638658"/>
              <a:chExt cx="6332906" cy="3989585"/>
            </a:xfrm>
          </p:grpSpPr>
          <p:pic>
            <p:nvPicPr>
              <p:cNvPr id="339" name="Google Shape;339;p53"/>
              <p:cNvPicPr preferRelativeResize="0"/>
              <p:nvPr/>
            </p:nvPicPr>
            <p:blipFill rotWithShape="1">
              <a:blip r:embed="rId3">
                <a:alphaModFix/>
              </a:blip>
              <a:srcRect b="1941"/>
              <a:stretch/>
            </p:blipFill>
            <p:spPr>
              <a:xfrm>
                <a:off x="1031951" y="638658"/>
                <a:ext cx="6332906" cy="3989585"/>
              </a:xfrm>
              <a:prstGeom prst="rect">
                <a:avLst/>
              </a:prstGeom>
              <a:noFill/>
              <a:ln>
                <a:noFill/>
              </a:ln>
            </p:spPr>
          </p:pic>
          <p:sp>
            <p:nvSpPr>
              <p:cNvPr id="340" name="Google Shape;340;p53"/>
              <p:cNvSpPr/>
              <p:nvPr/>
            </p:nvSpPr>
            <p:spPr>
              <a:xfrm>
                <a:off x="4008763" y="1060126"/>
                <a:ext cx="2221800" cy="7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3"/>
              <p:cNvSpPr/>
              <p:nvPr/>
            </p:nvSpPr>
            <p:spPr>
              <a:xfrm>
                <a:off x="2142000" y="3267121"/>
                <a:ext cx="904200" cy="104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3"/>
              <p:cNvSpPr/>
              <p:nvPr/>
            </p:nvSpPr>
            <p:spPr>
              <a:xfrm>
                <a:off x="2419137" y="3146695"/>
                <a:ext cx="904200" cy="91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3" name="Google Shape;343;p53"/>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344" name="Google Shape;344;p53"/>
            <p:cNvSpPr/>
            <p:nvPr/>
          </p:nvSpPr>
          <p:spPr>
            <a:xfrm>
              <a:off x="2277525" y="2095786"/>
              <a:ext cx="141600" cy="969900"/>
            </a:xfrm>
            <a:prstGeom prst="rect">
              <a:avLst/>
            </a:prstGeom>
            <a:noFill/>
            <a:ln w="38100"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3"/>
            <p:cNvSpPr/>
            <p:nvPr/>
          </p:nvSpPr>
          <p:spPr>
            <a:xfrm flipH="1">
              <a:off x="2212024" y="3389076"/>
              <a:ext cx="1026000" cy="802800"/>
            </a:xfrm>
            <a:prstGeom prst="bentUpArrow">
              <a:avLst>
                <a:gd name="adj1" fmla="val 11505"/>
                <a:gd name="adj2" fmla="val 18969"/>
                <a:gd name="adj3" fmla="val 25000"/>
              </a:avLst>
            </a:prstGeom>
            <a:solidFill>
              <a:srgbClr val="CFE2F3"/>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53"/>
          <p:cNvGrpSpPr/>
          <p:nvPr/>
        </p:nvGrpSpPr>
        <p:grpSpPr>
          <a:xfrm>
            <a:off x="2712225" y="2696050"/>
            <a:ext cx="5554225" cy="712350"/>
            <a:chOff x="2712225" y="2696050"/>
            <a:chExt cx="5554225" cy="712350"/>
          </a:xfrm>
        </p:grpSpPr>
        <p:sp>
          <p:nvSpPr>
            <p:cNvPr id="347" name="Google Shape;347;p53"/>
            <p:cNvSpPr/>
            <p:nvPr/>
          </p:nvSpPr>
          <p:spPr>
            <a:xfrm>
              <a:off x="2712225" y="2696050"/>
              <a:ext cx="801900" cy="28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 name="Google Shape;348;p53"/>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349" name="Google Shape;349;p53"/>
          <p:cNvSpPr/>
          <p:nvPr/>
        </p:nvSpPr>
        <p:spPr>
          <a:xfrm rot="-5401094">
            <a:off x="6832126" y="2331848"/>
            <a:ext cx="942900" cy="299700"/>
          </a:xfrm>
          <a:prstGeom prst="bentUpArrow">
            <a:avLst>
              <a:gd name="adj1" fmla="val 25000"/>
              <a:gd name="adj2" fmla="val 25000"/>
              <a:gd name="adj3" fmla="val 25000"/>
            </a:avLst>
          </a:prstGeom>
          <a:solidFill>
            <a:srgbClr val="CFE2F3"/>
          </a:solidFill>
          <a:ln w="19050"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4"/>
          <p:cNvSpPr txBox="1">
            <a:spLocks noGrp="1"/>
          </p:cNvSpPr>
          <p:nvPr>
            <p:ph type="title"/>
          </p:nvPr>
        </p:nvSpPr>
        <p:spPr>
          <a:xfrm>
            <a:off x="118872" y="0"/>
            <a:ext cx="9008100" cy="736800"/>
          </a:xfrm>
          <a:prstGeom prst="rect">
            <a:avLst/>
          </a:prstGeom>
        </p:spPr>
        <p:txBody>
          <a:bodyPr spcFirstLastPara="1" wrap="square" lIns="0" tIns="0" rIns="0" bIns="0" anchor="t" anchorCtr="0">
            <a:noAutofit/>
          </a:bodyPr>
          <a:lstStyle/>
          <a:p>
            <a:pPr marL="0" lvl="0" indent="0" algn="l" rtl="0">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marL="0" lvl="0" indent="0" algn="l" rtl="0">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355" name="Google Shape;355;p54"/>
          <p:cNvSpPr txBox="1"/>
          <p:nvPr/>
        </p:nvSpPr>
        <p:spPr>
          <a:xfrm>
            <a:off x="135900" y="1126000"/>
            <a:ext cx="9008100" cy="3678900"/>
          </a:xfrm>
          <a:prstGeom prst="rect">
            <a:avLst/>
          </a:prstGeom>
          <a:noFill/>
          <a:ln>
            <a:noFill/>
          </a:ln>
        </p:spPr>
        <p:txBody>
          <a:bodyPr spcFirstLastPara="1" wrap="square" lIns="91425" tIns="91425" rIns="91425" bIns="91425" anchor="t" anchorCtr="0">
            <a:spAutoFit/>
          </a:bodyPr>
          <a:lstStyle/>
          <a:p>
            <a:pPr marL="457200" lvl="0" indent="-317500" algn="l" rtl="0">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marL="457200" lvl="0" indent="-317500" algn="l" rtl="0">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marL="457200" lvl="0" indent="-317500" algn="l" rtl="0">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marL="457200" lvl="0" indent="-317500" algn="l" rtl="0">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marL="457200" lvl="0" indent="0" algn="l" rtl="0">
              <a:lnSpc>
                <a:spcPct val="90000"/>
              </a:lnSpc>
              <a:spcBef>
                <a:spcPts val="1000"/>
              </a:spcBef>
              <a:spcAft>
                <a:spcPts val="0"/>
              </a:spcAft>
              <a:buNone/>
            </a:pPr>
            <a:endParaRPr sz="800">
              <a:solidFill>
                <a:schemeClr val="dk1"/>
              </a:solidFill>
            </a:endParaRPr>
          </a:p>
          <a:p>
            <a:pPr marL="457200" lvl="0" indent="0" algn="l" rtl="0">
              <a:lnSpc>
                <a:spcPct val="90000"/>
              </a:lnSpc>
              <a:spcBef>
                <a:spcPts val="1000"/>
              </a:spcBef>
              <a:spcAft>
                <a:spcPts val="0"/>
              </a:spcAft>
              <a:buNone/>
            </a:pPr>
            <a:endParaRPr sz="800">
              <a:solidFill>
                <a:schemeClr val="dk1"/>
              </a:solidFill>
            </a:endParaRPr>
          </a:p>
          <a:p>
            <a:pPr marL="457200" lvl="0" indent="0" algn="l" rtl="0">
              <a:lnSpc>
                <a:spcPct val="90000"/>
              </a:lnSpc>
              <a:spcBef>
                <a:spcPts val="1000"/>
              </a:spcBef>
              <a:spcAft>
                <a:spcPts val="0"/>
              </a:spcAft>
              <a:buNone/>
            </a:pPr>
            <a:endParaRPr sz="800">
              <a:solidFill>
                <a:schemeClr val="dk1"/>
              </a:solidFill>
            </a:endParaRPr>
          </a:p>
          <a:p>
            <a:pPr marL="457200" lvl="0" indent="0" algn="l" rtl="0">
              <a:lnSpc>
                <a:spcPct val="90000"/>
              </a:lnSpc>
              <a:spcBef>
                <a:spcPts val="1000"/>
              </a:spcBef>
              <a:spcAft>
                <a:spcPts val="0"/>
              </a:spcAft>
              <a:buNone/>
            </a:pPr>
            <a:endParaRPr sz="800">
              <a:solidFill>
                <a:schemeClr val="dk1"/>
              </a:solidFill>
            </a:endParaRPr>
          </a:p>
          <a:p>
            <a:pPr marL="457200" lvl="0" indent="0" algn="l" rtl="0">
              <a:lnSpc>
                <a:spcPct val="90000"/>
              </a:lnSpc>
              <a:spcBef>
                <a:spcPts val="1000"/>
              </a:spcBef>
              <a:spcAft>
                <a:spcPts val="0"/>
              </a:spcAft>
              <a:buNone/>
            </a:pPr>
            <a:endParaRPr sz="800">
              <a:solidFill>
                <a:schemeClr val="dk1"/>
              </a:solidFill>
            </a:endParaRPr>
          </a:p>
          <a:p>
            <a:pPr marL="457200" lvl="0" indent="0" algn="l" rtl="0">
              <a:lnSpc>
                <a:spcPct val="90000"/>
              </a:lnSpc>
              <a:spcBef>
                <a:spcPts val="1000"/>
              </a:spcBef>
              <a:spcAft>
                <a:spcPts val="0"/>
              </a:spcAft>
              <a:buNone/>
            </a:pPr>
            <a:endParaRPr sz="800">
              <a:solidFill>
                <a:schemeClr val="dk1"/>
              </a:solidFill>
            </a:endParaRPr>
          </a:p>
          <a:p>
            <a:pPr marL="457200" lvl="0" indent="0" algn="l" rtl="0">
              <a:lnSpc>
                <a:spcPct val="90000"/>
              </a:lnSpc>
              <a:spcBef>
                <a:spcPts val="1000"/>
              </a:spcBef>
              <a:spcAft>
                <a:spcPts val="0"/>
              </a:spcAft>
              <a:buNone/>
            </a:pPr>
            <a:endParaRPr sz="800">
              <a:solidFill>
                <a:schemeClr val="dk1"/>
              </a:solidFill>
            </a:endParaRPr>
          </a:p>
          <a:p>
            <a:pPr marL="457200" lvl="0" indent="0" algn="l" rtl="0">
              <a:lnSpc>
                <a:spcPct val="90000"/>
              </a:lnSpc>
              <a:spcBef>
                <a:spcPts val="1000"/>
              </a:spcBef>
              <a:spcAft>
                <a:spcPts val="0"/>
              </a:spcAft>
              <a:buNone/>
            </a:pPr>
            <a:endParaRPr sz="800">
              <a:solidFill>
                <a:schemeClr val="dk1"/>
              </a:solidFill>
            </a:endParaRPr>
          </a:p>
          <a:p>
            <a:pPr marL="0" lvl="0" indent="0" algn="l" rtl="0">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356" name="Google Shape;356;p54"/>
          <p:cNvPicPr preferRelativeResize="0"/>
          <p:nvPr/>
        </p:nvPicPr>
        <p:blipFill>
          <a:blip r:embed="rId3">
            <a:alphaModFix/>
          </a:blip>
          <a:stretch>
            <a:fillRect/>
          </a:stretch>
        </p:blipFill>
        <p:spPr>
          <a:xfrm>
            <a:off x="403150" y="2571750"/>
            <a:ext cx="5351999" cy="1809750"/>
          </a:xfrm>
          <a:prstGeom prst="rect">
            <a:avLst/>
          </a:prstGeom>
          <a:noFill/>
          <a:ln>
            <a:noFill/>
          </a:ln>
        </p:spPr>
      </p:pic>
      <p:pic>
        <p:nvPicPr>
          <p:cNvPr id="357" name="Google Shape;357;p54"/>
          <p:cNvPicPr preferRelativeResize="0"/>
          <p:nvPr/>
        </p:nvPicPr>
        <p:blipFill>
          <a:blip r:embed="rId4">
            <a:alphaModFix/>
          </a:blip>
          <a:stretch>
            <a:fillRect/>
          </a:stretch>
        </p:blipFill>
        <p:spPr>
          <a:xfrm>
            <a:off x="6673025" y="1720100"/>
            <a:ext cx="2133100" cy="1703300"/>
          </a:xfrm>
          <a:prstGeom prst="rect">
            <a:avLst/>
          </a:prstGeom>
          <a:noFill/>
          <a:ln>
            <a:noFill/>
          </a:ln>
        </p:spPr>
      </p:pic>
      <p:pic>
        <p:nvPicPr>
          <p:cNvPr id="358" name="Google Shape;358;p54"/>
          <p:cNvPicPr preferRelativeResize="0"/>
          <p:nvPr/>
        </p:nvPicPr>
        <p:blipFill>
          <a:blip r:embed="rId5">
            <a:alphaModFix/>
          </a:blip>
          <a:stretch>
            <a:fillRect/>
          </a:stretch>
        </p:blipFill>
        <p:spPr>
          <a:xfrm>
            <a:off x="6742000" y="3551325"/>
            <a:ext cx="943350" cy="951000"/>
          </a:xfrm>
          <a:prstGeom prst="rect">
            <a:avLst/>
          </a:prstGeom>
          <a:noFill/>
          <a:ln>
            <a:noFill/>
          </a:ln>
        </p:spPr>
      </p:pic>
      <p:pic>
        <p:nvPicPr>
          <p:cNvPr id="359" name="Google Shape;359;p54"/>
          <p:cNvPicPr preferRelativeResize="0"/>
          <p:nvPr/>
        </p:nvPicPr>
        <p:blipFill>
          <a:blip r:embed="rId6">
            <a:alphaModFix/>
          </a:blip>
          <a:stretch>
            <a:fillRect/>
          </a:stretch>
        </p:blipFill>
        <p:spPr>
          <a:xfrm>
            <a:off x="7685350" y="3512462"/>
            <a:ext cx="1028725" cy="1028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5"/>
          <p:cNvSpPr txBox="1">
            <a:spLocks noGrp="1"/>
          </p:cNvSpPr>
          <p:nvPr>
            <p:ph type="body" idx="1"/>
          </p:nvPr>
        </p:nvSpPr>
        <p:spPr>
          <a:xfrm>
            <a:off x="0" y="666450"/>
            <a:ext cx="8799900" cy="3810600"/>
          </a:xfrm>
          <a:prstGeom prst="rect">
            <a:avLst/>
          </a:prstGeom>
        </p:spPr>
        <p:txBody>
          <a:bodyPr spcFirstLastPara="1" wrap="square" lIns="0" tIns="0" rIns="0" bIns="0" anchor="t" anchorCtr="0">
            <a:normAutofit/>
          </a:bodyPr>
          <a:lstStyle/>
          <a:p>
            <a:pPr marL="457200" lvl="0" indent="-317500" algn="l" rtl="0">
              <a:spcBef>
                <a:spcPts val="800"/>
              </a:spcBef>
              <a:spcAft>
                <a:spcPts val="0"/>
              </a:spcAft>
              <a:buSzPts val="1400"/>
              <a:buChar char="●"/>
            </a:pPr>
            <a:r>
              <a:rPr lang="en"/>
              <a:t>File names often follow a format.</a:t>
            </a:r>
            <a:endParaRPr/>
          </a:p>
          <a:p>
            <a:pPr marL="914400" lvl="1" indent="-317500" algn="l" rtl="0">
              <a:spcBef>
                <a:spcPts val="0"/>
              </a:spcBef>
              <a:spcAft>
                <a:spcPts val="0"/>
              </a:spcAft>
              <a:buSzPts val="1400"/>
              <a:buChar char="○"/>
            </a:pPr>
            <a:r>
              <a:rPr lang="en"/>
              <a:t>SampleName_SampleNumber_LaneNumber_ReadNumber_SetNumber.fastq</a:t>
            </a:r>
            <a:endParaRPr/>
          </a:p>
          <a:p>
            <a:pPr marL="914400" lvl="1" indent="-317500" algn="l" rtl="0">
              <a:spcBef>
                <a:spcPts val="0"/>
              </a:spcBef>
              <a:spcAft>
                <a:spcPts val="0"/>
              </a:spcAft>
              <a:buSzPts val="1400"/>
              <a:buChar char="○"/>
            </a:pPr>
            <a:r>
              <a:rPr lang="en"/>
              <a:t>Eg – Bacteria_S1_L001_R1_001.fastq</a:t>
            </a:r>
            <a:endParaRPr/>
          </a:p>
          <a:p>
            <a:pPr marL="0" lvl="0" indent="0" algn="l" rtl="0">
              <a:spcBef>
                <a:spcPts val="800"/>
              </a:spcBef>
              <a:spcAft>
                <a:spcPts val="0"/>
              </a:spcAft>
              <a:buNone/>
            </a:pPr>
            <a:endParaRPr sz="1000"/>
          </a:p>
          <a:p>
            <a:pPr marL="457200" lvl="0" indent="-317500" algn="l" rtl="0">
              <a:spcBef>
                <a:spcPts val="800"/>
              </a:spcBef>
              <a:spcAft>
                <a:spcPts val="0"/>
              </a:spcAft>
              <a:buSzPts val="1400"/>
              <a:buChar char="●"/>
            </a:pPr>
            <a:r>
              <a:rPr lang="en"/>
              <a:t>Paired-end reads named with R1 and R2 in file name.</a:t>
            </a:r>
            <a:endParaRPr/>
          </a:p>
          <a:p>
            <a:pPr marL="914400" lvl="1" indent="-317500" algn="l" rtl="0">
              <a:spcBef>
                <a:spcPts val="0"/>
              </a:spcBef>
              <a:spcAft>
                <a:spcPts val="0"/>
              </a:spcAft>
              <a:buSzPts val="1400"/>
              <a:buChar char="○"/>
            </a:pPr>
            <a:r>
              <a:rPr lang="en"/>
              <a:t>Eg – Bacteria_GATTACA_L001_R1_001.fastq and Bacteria_GATTACA_L001_R2_001.fastq</a:t>
            </a:r>
            <a:endParaRPr/>
          </a:p>
          <a:p>
            <a:pPr marL="457200" lvl="0" indent="0" algn="l" rtl="0">
              <a:spcBef>
                <a:spcPts val="800"/>
              </a:spcBef>
              <a:spcAft>
                <a:spcPts val="0"/>
              </a:spcAft>
              <a:buNone/>
            </a:pPr>
            <a:endParaRPr/>
          </a:p>
          <a:p>
            <a:pPr marL="457200" lvl="0" indent="0" algn="l" rtl="0">
              <a:spcBef>
                <a:spcPts val="800"/>
              </a:spcBef>
              <a:spcAft>
                <a:spcPts val="0"/>
              </a:spcAft>
              <a:buNone/>
            </a:pPr>
            <a:endParaRPr sz="1000"/>
          </a:p>
          <a:p>
            <a:pPr marL="457200" lvl="0" indent="-317500" algn="l" rtl="0">
              <a:spcBef>
                <a:spcPts val="800"/>
              </a:spcBef>
              <a:spcAft>
                <a:spcPts val="0"/>
              </a:spcAft>
              <a:buSzPts val="1400"/>
              <a:buChar char="●"/>
            </a:pPr>
            <a:r>
              <a:rPr lang="en"/>
              <a:t>File extensions may be .fq or even .txt</a:t>
            </a:r>
            <a:endParaRPr/>
          </a:p>
          <a:p>
            <a:pPr marL="457200" lvl="0" indent="-317500" algn="l" rtl="0">
              <a:spcBef>
                <a:spcPts val="0"/>
              </a:spcBef>
              <a:spcAft>
                <a:spcPts val="0"/>
              </a:spcAft>
              <a:buSzPts val="1400"/>
              <a:buChar char="●"/>
            </a:pPr>
            <a:r>
              <a:rPr lang="en"/>
              <a:t>Often compressed using gzip.</a:t>
            </a:r>
            <a:endParaRPr/>
          </a:p>
          <a:p>
            <a:pPr marL="914400" lvl="1" indent="-317500" algn="l" rtl="0">
              <a:spcBef>
                <a:spcPts val="0"/>
              </a:spcBef>
              <a:spcAft>
                <a:spcPts val="0"/>
              </a:spcAft>
              <a:buSzPts val="1400"/>
              <a:buChar char="○"/>
            </a:pPr>
            <a:r>
              <a:rPr lang="en"/>
              <a:t>gzip is free and open-source.</a:t>
            </a:r>
            <a:endParaRPr/>
          </a:p>
          <a:p>
            <a:pPr marL="914400" lvl="1" indent="-317500" algn="l" rtl="0">
              <a:spcBef>
                <a:spcPts val="0"/>
              </a:spcBef>
              <a:spcAft>
                <a:spcPts val="0"/>
              </a:spcAft>
              <a:buSzPts val="1400"/>
              <a:buChar char="○"/>
            </a:pPr>
            <a:r>
              <a:rPr lang="en"/>
              <a:t>Resulting file names have .gz added. Example – .fq.gz.</a:t>
            </a:r>
            <a:endParaRPr/>
          </a:p>
        </p:txBody>
      </p:sp>
      <p:sp>
        <p:nvSpPr>
          <p:cNvPr id="365" name="Google Shape;365;p55"/>
          <p:cNvSpPr txBox="1">
            <a:spLocks noGrp="1"/>
          </p:cNvSpPr>
          <p:nvPr>
            <p:ph type="title"/>
          </p:nvPr>
        </p:nvSpPr>
        <p:spPr>
          <a:xfrm>
            <a:off x="118872" y="0"/>
            <a:ext cx="91440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Clr>
                <a:schemeClr val="dk1"/>
              </a:buClr>
              <a:buSzPct val="33333"/>
              <a:buFont typeface="Arial"/>
              <a:buNone/>
            </a:pPr>
            <a:r>
              <a:rPr lang="en"/>
              <a:t>Naming conventions for fastq files</a:t>
            </a:r>
            <a:endParaRPr/>
          </a:p>
          <a:p>
            <a:pPr marL="0" lvl="0" indent="0" algn="l" rtl="0">
              <a:spcBef>
                <a:spcPts val="0"/>
              </a:spcBef>
              <a:spcAft>
                <a:spcPts val="0"/>
              </a:spcAft>
              <a:buNone/>
            </a:pPr>
            <a:endParaRPr/>
          </a:p>
        </p:txBody>
      </p:sp>
      <p:pic>
        <p:nvPicPr>
          <p:cNvPr id="366" name="Google Shape;366;p55"/>
          <p:cNvPicPr preferRelativeResize="0"/>
          <p:nvPr/>
        </p:nvPicPr>
        <p:blipFill>
          <a:blip r:embed="rId3">
            <a:alphaModFix/>
          </a:blip>
          <a:stretch>
            <a:fillRect/>
          </a:stretch>
        </p:blipFill>
        <p:spPr>
          <a:xfrm>
            <a:off x="5184100" y="2407925"/>
            <a:ext cx="3959901" cy="1006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9"/>
          <p:cNvPicPr preferRelativeResize="0"/>
          <p:nvPr/>
        </p:nvPicPr>
        <p:blipFill>
          <a:blip r:embed="rId3">
            <a:alphaModFix/>
          </a:blip>
          <a:stretch>
            <a:fillRect/>
          </a:stretch>
        </p:blipFill>
        <p:spPr>
          <a:xfrm>
            <a:off x="83650" y="520800"/>
            <a:ext cx="6979849" cy="4042976"/>
          </a:xfrm>
          <a:prstGeom prst="rect">
            <a:avLst/>
          </a:prstGeom>
          <a:noFill/>
          <a:ln>
            <a:noFill/>
          </a:ln>
        </p:spPr>
      </p:pic>
      <p:sp>
        <p:nvSpPr>
          <p:cNvPr id="121" name="Google Shape;121;p29"/>
          <p:cNvSpPr txBox="1">
            <a:spLocks noGrp="1"/>
          </p:cNvSpPr>
          <p:nvPr>
            <p:ph type="title"/>
          </p:nvPr>
        </p:nvSpPr>
        <p:spPr>
          <a:xfrm>
            <a:off x="152400" y="76200"/>
            <a:ext cx="91440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3000">
                <a:latin typeface="Arial"/>
                <a:ea typeface="Arial"/>
                <a:cs typeface="Arial"/>
                <a:sym typeface="Arial"/>
              </a:rPr>
              <a:t>How does the bulk-RNA-seq technology work?</a:t>
            </a:r>
            <a:endParaRPr sz="3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6"/>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Knowledge check</a:t>
            </a:r>
            <a:endParaRPr/>
          </a:p>
        </p:txBody>
      </p:sp>
      <p:sp>
        <p:nvSpPr>
          <p:cNvPr id="372" name="Google Shape;372;p56"/>
          <p:cNvSpPr txBox="1">
            <a:spLocks noGrp="1"/>
          </p:cNvSpPr>
          <p:nvPr>
            <p:ph type="body" idx="1"/>
          </p:nvPr>
        </p:nvSpPr>
        <p:spPr>
          <a:xfrm>
            <a:off x="628650" y="1369219"/>
            <a:ext cx="7886700" cy="3263400"/>
          </a:xfrm>
          <a:prstGeom prst="rect">
            <a:avLst/>
          </a:prstGeom>
        </p:spPr>
        <p:txBody>
          <a:bodyPr spcFirstLastPara="1" wrap="square" lIns="0" tIns="0" rIns="0" bIns="0" anchor="t" anchorCtr="0">
            <a:normAutofit lnSpcReduction="20000"/>
          </a:bodyPr>
          <a:lstStyle/>
          <a:p>
            <a:pPr marL="0" lvl="0" indent="0" algn="l" rtl="0">
              <a:spcBef>
                <a:spcPts val="800"/>
              </a:spcBef>
              <a:spcAft>
                <a:spcPts val="0"/>
              </a:spcAft>
              <a:buNone/>
            </a:pPr>
            <a:r>
              <a:rPr lang="en"/>
              <a:t>What is the flow cell id in the fastq file below?</a:t>
            </a:r>
            <a:endParaRPr/>
          </a:p>
          <a:p>
            <a:pPr marL="0" lvl="0" indent="0" algn="l" rtl="0">
              <a:spcBef>
                <a:spcPts val="800"/>
              </a:spcBef>
              <a:spcAft>
                <a:spcPts val="0"/>
              </a:spcAft>
              <a:buNone/>
            </a:pPr>
            <a:endParaRPr/>
          </a:p>
          <a:p>
            <a:pPr marL="0" lvl="0" indent="0" algn="l" rtl="0">
              <a:spcBef>
                <a:spcPts val="800"/>
              </a:spcBef>
              <a:spcAft>
                <a:spcPts val="0"/>
              </a:spcAft>
              <a:buNone/>
            </a:pPr>
            <a:r>
              <a:rPr lang="en"/>
              <a:t>@SIM:1:FCX:1:15:6329:1045 1:N:0:2</a:t>
            </a:r>
            <a:endParaRPr/>
          </a:p>
          <a:p>
            <a:pPr marL="0" lvl="0" indent="0" algn="l" rtl="0">
              <a:spcBef>
                <a:spcPts val="800"/>
              </a:spcBef>
              <a:spcAft>
                <a:spcPts val="0"/>
              </a:spcAft>
              <a:buNone/>
            </a:pPr>
            <a:r>
              <a:rPr lang="en"/>
              <a:t>TCGCACTCAACGCCCTGCATA</a:t>
            </a:r>
            <a:endParaRPr/>
          </a:p>
          <a:p>
            <a:pPr marL="0" lvl="0" indent="0" algn="l" rtl="0">
              <a:spcBef>
                <a:spcPts val="800"/>
              </a:spcBef>
              <a:spcAft>
                <a:spcPts val="0"/>
              </a:spcAft>
              <a:buNone/>
            </a:pPr>
            <a:r>
              <a:rPr lang="en"/>
              <a:t>+</a:t>
            </a:r>
            <a:endParaRPr/>
          </a:p>
          <a:p>
            <a:pPr marL="0" lvl="0" indent="0" algn="l" rtl="0">
              <a:spcBef>
                <a:spcPts val="800"/>
              </a:spcBef>
              <a:spcAft>
                <a:spcPts val="0"/>
              </a:spcAft>
              <a:buNone/>
            </a:pPr>
            <a:r>
              <a:rPr lang="en"/>
              <a:t>&lt;&gt;;##=&gt;&lt;9=AAAAAAAAA9#</a:t>
            </a:r>
            <a:endParaRPr/>
          </a:p>
          <a:p>
            <a:pPr marL="0" lvl="0" indent="0" algn="l" rtl="0">
              <a:spcBef>
                <a:spcPts val="800"/>
              </a:spcBef>
              <a:spcAft>
                <a:spcPts val="0"/>
              </a:spcAft>
              <a:buNone/>
            </a:pPr>
            <a:endParaRPr/>
          </a:p>
          <a:p>
            <a:pPr marL="914400" lvl="0" indent="-317500" algn="l" rtl="0">
              <a:spcBef>
                <a:spcPts val="800"/>
              </a:spcBef>
              <a:spcAft>
                <a:spcPts val="0"/>
              </a:spcAft>
              <a:buSzPts val="1400"/>
              <a:buAutoNum type="arabicPeriod"/>
            </a:pPr>
            <a:r>
              <a:rPr lang="en"/>
              <a:t>15</a:t>
            </a:r>
            <a:endParaRPr/>
          </a:p>
          <a:p>
            <a:pPr marL="914400" lvl="0" indent="-317500" algn="l" rtl="0">
              <a:spcBef>
                <a:spcPts val="0"/>
              </a:spcBef>
              <a:spcAft>
                <a:spcPts val="0"/>
              </a:spcAft>
              <a:buSzPts val="1400"/>
              <a:buAutoNum type="arabicPeriod"/>
            </a:pPr>
            <a:r>
              <a:rPr lang="en"/>
              <a:t>FCX</a:t>
            </a:r>
            <a:endParaRPr/>
          </a:p>
          <a:p>
            <a:pPr marL="914400" lvl="0" indent="-317500" algn="l" rtl="0">
              <a:spcBef>
                <a:spcPts val="0"/>
              </a:spcBef>
              <a:spcAft>
                <a:spcPts val="0"/>
              </a:spcAft>
              <a:buSzPts val="1400"/>
              <a:buAutoNum type="arabicPeriod"/>
            </a:pPr>
            <a:r>
              <a:rPr lang="en"/>
              <a:t>#</a:t>
            </a:r>
            <a:endParaRPr/>
          </a:p>
          <a:p>
            <a:pPr marL="914400" lvl="0" indent="-317500" algn="l" rtl="0">
              <a:spcBef>
                <a:spcPts val="0"/>
              </a:spcBef>
              <a:spcAft>
                <a:spcPts val="0"/>
              </a:spcAft>
              <a:buSzPts val="1400"/>
              <a:buAutoNum type="arabicPeriod"/>
            </a:pPr>
            <a:r>
              <a:rPr lang="en"/>
              <a:t>SIM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Knowledge check</a:t>
            </a:r>
            <a:endParaRPr/>
          </a:p>
        </p:txBody>
      </p:sp>
      <p:sp>
        <p:nvSpPr>
          <p:cNvPr id="378" name="Google Shape;378;p57"/>
          <p:cNvSpPr txBox="1">
            <a:spLocks noGrp="1"/>
          </p:cNvSpPr>
          <p:nvPr>
            <p:ph type="body" idx="1"/>
          </p:nvPr>
        </p:nvSpPr>
        <p:spPr>
          <a:xfrm>
            <a:off x="628650" y="1369219"/>
            <a:ext cx="7886700" cy="3263400"/>
          </a:xfrm>
          <a:prstGeom prst="rect">
            <a:avLst/>
          </a:prstGeom>
        </p:spPr>
        <p:txBody>
          <a:bodyPr spcFirstLastPara="1" wrap="square" lIns="0" tIns="0" rIns="0" bIns="0" anchor="t" anchorCtr="0">
            <a:normAutofit fontScale="85000" lnSpcReduction="20000"/>
          </a:bodyPr>
          <a:lstStyle/>
          <a:p>
            <a:pPr marL="0" lvl="0" indent="0" algn="l" rtl="0">
              <a:spcBef>
                <a:spcPts val="800"/>
              </a:spcBef>
              <a:spcAft>
                <a:spcPts val="0"/>
              </a:spcAft>
              <a:buNone/>
            </a:pPr>
            <a:r>
              <a:rPr lang="en"/>
              <a:t>What is the Q-score (ASCII) of the 3rd base?</a:t>
            </a:r>
            <a:endParaRPr/>
          </a:p>
          <a:p>
            <a:pPr marL="0" lvl="0" indent="0" algn="l" rtl="0">
              <a:spcBef>
                <a:spcPts val="800"/>
              </a:spcBef>
              <a:spcAft>
                <a:spcPts val="0"/>
              </a:spcAft>
              <a:buNone/>
            </a:pPr>
            <a:endParaRPr/>
          </a:p>
          <a:p>
            <a:pPr marL="0" lvl="0" indent="0" algn="l" rtl="0">
              <a:spcBef>
                <a:spcPts val="800"/>
              </a:spcBef>
              <a:spcAft>
                <a:spcPts val="0"/>
              </a:spcAft>
              <a:buNone/>
            </a:pPr>
            <a:r>
              <a:rPr lang="en"/>
              <a:t>@SIM:1:FCX:1:15:6329:1045 1:N:0:2</a:t>
            </a:r>
            <a:endParaRPr/>
          </a:p>
          <a:p>
            <a:pPr marL="0" lvl="0" indent="0" algn="l" rtl="0">
              <a:spcBef>
                <a:spcPts val="800"/>
              </a:spcBef>
              <a:spcAft>
                <a:spcPts val="0"/>
              </a:spcAft>
              <a:buNone/>
            </a:pPr>
            <a:r>
              <a:rPr lang="en"/>
              <a:t>TCGCACTCAACGCCCTGCATA</a:t>
            </a:r>
            <a:endParaRPr/>
          </a:p>
          <a:p>
            <a:pPr marL="0" lvl="0" indent="0" algn="l" rtl="0">
              <a:spcBef>
                <a:spcPts val="800"/>
              </a:spcBef>
              <a:spcAft>
                <a:spcPts val="0"/>
              </a:spcAft>
              <a:buNone/>
            </a:pPr>
            <a:r>
              <a:rPr lang="en"/>
              <a:t>+</a:t>
            </a:r>
            <a:endParaRPr/>
          </a:p>
          <a:p>
            <a:pPr marL="0" lvl="0" indent="0" algn="l" rtl="0">
              <a:spcBef>
                <a:spcPts val="800"/>
              </a:spcBef>
              <a:spcAft>
                <a:spcPts val="0"/>
              </a:spcAft>
              <a:buNone/>
            </a:pPr>
            <a:r>
              <a:rPr lang="en"/>
              <a:t>&lt;&gt;;##=&gt;&lt;9=AAAAAAAAA9#</a:t>
            </a:r>
            <a:endParaRPr/>
          </a:p>
          <a:p>
            <a:pPr marL="0" lvl="0" indent="0" algn="l" rtl="0">
              <a:spcBef>
                <a:spcPts val="800"/>
              </a:spcBef>
              <a:spcAft>
                <a:spcPts val="0"/>
              </a:spcAft>
              <a:buNone/>
            </a:pPr>
            <a:endParaRPr/>
          </a:p>
          <a:p>
            <a:pPr marL="914400" lvl="0" indent="-304165" algn="l" rtl="0">
              <a:lnSpc>
                <a:spcPct val="100000"/>
              </a:lnSpc>
              <a:spcBef>
                <a:spcPts val="800"/>
              </a:spcBef>
              <a:spcAft>
                <a:spcPts val="0"/>
              </a:spcAft>
              <a:buSzPct val="66666"/>
              <a:buAutoNum type="arabicPeriod"/>
            </a:pPr>
            <a:r>
              <a:rPr lang="en"/>
              <a:t>G</a:t>
            </a:r>
            <a:endParaRPr/>
          </a:p>
          <a:p>
            <a:pPr marL="914400" lvl="0" indent="-304165" algn="l" rtl="0">
              <a:lnSpc>
                <a:spcPct val="100000"/>
              </a:lnSpc>
              <a:spcBef>
                <a:spcPts val="0"/>
              </a:spcBef>
              <a:spcAft>
                <a:spcPts val="0"/>
              </a:spcAft>
              <a:buSzPct val="66666"/>
              <a:buAutoNum type="arabicPeriod"/>
            </a:pPr>
            <a:r>
              <a:rPr lang="en"/>
              <a:t>&gt;</a:t>
            </a:r>
            <a:endParaRPr/>
          </a:p>
          <a:p>
            <a:pPr marL="914400" lvl="0" indent="-304165" algn="l" rtl="0">
              <a:lnSpc>
                <a:spcPct val="100000"/>
              </a:lnSpc>
              <a:spcBef>
                <a:spcPts val="0"/>
              </a:spcBef>
              <a:spcAft>
                <a:spcPts val="0"/>
              </a:spcAft>
              <a:buSzPct val="66666"/>
              <a:buAutoNum type="arabicPeriod"/>
            </a:pPr>
            <a:r>
              <a:rPr lang="en"/>
              <a:t>;</a:t>
            </a:r>
            <a:endParaRPr/>
          </a:p>
          <a:p>
            <a:pPr marL="914400" lvl="0" indent="-304165" algn="l" rtl="0">
              <a:lnSpc>
                <a:spcPct val="100000"/>
              </a:lnSpc>
              <a:spcBef>
                <a:spcPts val="0"/>
              </a:spcBef>
              <a:spcAft>
                <a:spcPts val="0"/>
              </a:spcAft>
              <a:buSzPct val="66666"/>
              <a:buAutoNum type="arabicPeriod"/>
            </a:pPr>
            <a:r>
              <a:rPr lang="en"/>
              <a:t>I</a:t>
            </a:r>
            <a:endParaRPr/>
          </a:p>
          <a:p>
            <a:pPr marL="914400" lvl="0" indent="-304165" algn="l" rtl="0">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8"/>
          <p:cNvSpPr txBox="1">
            <a:spLocks noGrp="1"/>
          </p:cNvSpPr>
          <p:nvPr>
            <p:ph type="title"/>
          </p:nvPr>
        </p:nvSpPr>
        <p:spPr>
          <a:xfrm>
            <a:off x="118872" y="0"/>
            <a:ext cx="9008100" cy="736800"/>
          </a:xfrm>
          <a:prstGeom prst="rect">
            <a:avLst/>
          </a:prstGeom>
        </p:spPr>
        <p:txBody>
          <a:bodyPr spcFirstLastPara="1" wrap="square" lIns="0" tIns="0" rIns="0" bIns="0" anchor="t" anchorCtr="0">
            <a:noAutofit/>
          </a:bodyPr>
          <a:lstStyle/>
          <a:p>
            <a:pPr marL="0" lvl="0" indent="0" algn="l" rtl="0">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384" name="Google Shape;384;p58"/>
          <p:cNvSpPr txBox="1"/>
          <p:nvPr/>
        </p:nvSpPr>
        <p:spPr>
          <a:xfrm>
            <a:off x="135900" y="1126000"/>
            <a:ext cx="9008100" cy="33363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marL="457200" lvl="0" indent="-387350" algn="l" rtl="0">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marL="457200" lvl="0" indent="-387350" algn="l" rtl="0">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marL="457200" lvl="0" indent="-387350" algn="l" rtl="0">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marL="457200" lvl="0" indent="-387350" algn="l" rtl="0">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marL="0" lvl="0" indent="0" algn="l" rtl="0">
              <a:lnSpc>
                <a:spcPct val="115000"/>
              </a:lnSpc>
              <a:spcBef>
                <a:spcPts val="1000"/>
              </a:spcBef>
              <a:spcAft>
                <a:spcPts val="0"/>
              </a:spcAft>
              <a:buNone/>
            </a:pPr>
            <a:endParaRPr sz="1500">
              <a:solidFill>
                <a:srgbClr val="002B42"/>
              </a:solidFill>
            </a:endParaRPr>
          </a:p>
          <a:p>
            <a:pPr marL="0" lvl="0" indent="0" algn="l" rtl="0">
              <a:lnSpc>
                <a:spcPct val="115000"/>
              </a:lnSpc>
              <a:spcBef>
                <a:spcPts val="1000"/>
              </a:spcBef>
              <a:spcAft>
                <a:spcPts val="0"/>
              </a:spcAft>
              <a:buNone/>
            </a:pPr>
            <a:endParaRPr sz="500">
              <a:solidFill>
                <a:schemeClr val="dk1"/>
              </a:solidFill>
            </a:endParaRPr>
          </a:p>
          <a:p>
            <a:pPr marL="0" lvl="0" indent="0" algn="l" rtl="0">
              <a:lnSpc>
                <a:spcPct val="115000"/>
              </a:lnSpc>
              <a:spcBef>
                <a:spcPts val="1000"/>
              </a:spcBef>
              <a:spcAft>
                <a:spcPts val="0"/>
              </a:spcAft>
              <a:buNone/>
            </a:pPr>
            <a:endParaRPr sz="1300">
              <a:solidFill>
                <a:srgbClr val="002B4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9"/>
          <p:cNvSpPr txBox="1">
            <a:spLocks noGrp="1"/>
          </p:cNvSpPr>
          <p:nvPr>
            <p:ph type="title"/>
          </p:nvPr>
        </p:nvSpPr>
        <p:spPr>
          <a:xfrm>
            <a:off x="118872" y="0"/>
            <a:ext cx="9008100" cy="736800"/>
          </a:xfrm>
          <a:prstGeom prst="rect">
            <a:avLst/>
          </a:prstGeom>
        </p:spPr>
        <p:txBody>
          <a:bodyPr spcFirstLastPara="1" wrap="square" lIns="0" tIns="0" rIns="0" bIns="0" anchor="t" anchorCtr="0">
            <a:noAutofit/>
          </a:bodyPr>
          <a:lstStyle/>
          <a:p>
            <a:pPr marL="0" lvl="0" indent="0" algn="l" rtl="0">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390" name="Google Shape;390;p59"/>
          <p:cNvSpPr txBox="1"/>
          <p:nvPr/>
        </p:nvSpPr>
        <p:spPr>
          <a:xfrm>
            <a:off x="318600" y="1126000"/>
            <a:ext cx="8506800" cy="3373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xmlns:ahyp="http://schemas.microsoft.com/office/drawing/2018/hyperlinkcolor" val="tx"/>
                    </a:ext>
                  </a:extLst>
                </a:hlinkClick>
              </a:rPr>
              <a:t> </a:t>
            </a:r>
            <a:r>
              <a:rPr lang="en" sz="2800" u="sng">
                <a:solidFill>
                  <a:schemeClr val="hlink"/>
                </a:solidFill>
                <a:hlinkClick r:id="rId3"/>
              </a:rPr>
              <a:t>https://www.bioinformatics.babraham.ac.uk/projects/fastqc/good_sequence_short_fastqc.html</a:t>
            </a:r>
            <a:endParaRPr sz="2800" u="sng">
              <a:solidFill>
                <a:schemeClr val="hlink"/>
              </a:solidFill>
            </a:endParaRPr>
          </a:p>
          <a:p>
            <a:pPr marL="0" lvl="0" indent="0" algn="l" rtl="0">
              <a:lnSpc>
                <a:spcPct val="90000"/>
              </a:lnSpc>
              <a:spcBef>
                <a:spcPts val="1000"/>
              </a:spcBef>
              <a:spcAft>
                <a:spcPts val="0"/>
              </a:spcAft>
              <a:buNone/>
            </a:pPr>
            <a:endParaRPr sz="2250">
              <a:solidFill>
                <a:schemeClr val="dk1"/>
              </a:solidFill>
            </a:endParaRPr>
          </a:p>
          <a:p>
            <a:pPr marL="0" lvl="0" indent="0" algn="l" rtl="0">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4">
                  <a:extLst>
                    <a:ext uri="{A12FA001-AC4F-418D-AE19-62706E023703}">
                      <ahyp:hlinkClr xmlns:ahyp="http://schemas.microsoft.com/office/drawing/2018/hyperlinkcolor" val="tx"/>
                    </a:ext>
                  </a:extLst>
                </a:hlinkClick>
              </a:rPr>
              <a:t> </a:t>
            </a:r>
            <a:r>
              <a:rPr lang="en" sz="2800" u="sng">
                <a:solidFill>
                  <a:schemeClr val="hlink"/>
                </a:solidFill>
                <a:hlinkClick r:id="rId4"/>
              </a:rPr>
              <a:t>https://www.bioinformatics.babraham.ac.uk/projects/fastqc/bad_sequence_fastqc.html</a:t>
            </a:r>
            <a:endParaRPr sz="2500">
              <a:solidFill>
                <a:srgbClr val="002B4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0"/>
          <p:cNvSpPr txBox="1">
            <a:spLocks noGrp="1"/>
          </p:cNvSpPr>
          <p:nvPr>
            <p:ph type="title"/>
          </p:nvPr>
        </p:nvSpPr>
        <p:spPr>
          <a:xfrm>
            <a:off x="118872" y="0"/>
            <a:ext cx="9008100" cy="736800"/>
          </a:xfrm>
          <a:prstGeom prst="rect">
            <a:avLst/>
          </a:prstGeom>
        </p:spPr>
        <p:txBody>
          <a:bodyPr spcFirstLastPara="1" wrap="square" lIns="0" tIns="0" rIns="0" bIns="0" anchor="t" anchorCtr="0">
            <a:noAutofit/>
          </a:bodyPr>
          <a:lstStyle/>
          <a:p>
            <a:pPr marL="0" lvl="0" indent="0" algn="l" rtl="0">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396" name="Google Shape;396;p60"/>
          <p:cNvSpPr txBox="1"/>
          <p:nvPr/>
        </p:nvSpPr>
        <p:spPr>
          <a:xfrm>
            <a:off x="135900" y="897400"/>
            <a:ext cx="9008100" cy="3899400"/>
          </a:xfrm>
          <a:prstGeom prst="rect">
            <a:avLst/>
          </a:prstGeom>
          <a:noFill/>
          <a:ln>
            <a:noFill/>
          </a:ln>
        </p:spPr>
        <p:txBody>
          <a:bodyPr spcFirstLastPara="1" wrap="square" lIns="91425" tIns="91425" rIns="91425" bIns="91425" anchor="t" anchorCtr="0">
            <a:spAutoFit/>
          </a:bodyPr>
          <a:lstStyle/>
          <a:p>
            <a:pPr marL="457200" lvl="0" indent="-355600" algn="l" rtl="0">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marL="914400" lvl="1" indent="-355600" algn="l" rtl="0">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marL="914400" lvl="1" indent="-355600" algn="l" rtl="0">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marL="457200" lvl="0" indent="0" algn="l" rtl="0">
              <a:lnSpc>
                <a:spcPct val="90000"/>
              </a:lnSpc>
              <a:spcBef>
                <a:spcPts val="1000"/>
              </a:spcBef>
              <a:spcAft>
                <a:spcPts val="0"/>
              </a:spcAft>
              <a:buNone/>
            </a:pPr>
            <a:endParaRPr>
              <a:solidFill>
                <a:schemeClr val="dk1"/>
              </a:solidFill>
            </a:endParaRPr>
          </a:p>
          <a:p>
            <a:pPr marL="457200" lvl="0" indent="-355600" algn="l" rtl="0">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marL="914400" lvl="1" indent="-355600" algn="l" rtl="0">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marL="457200" lvl="0" indent="0" algn="l" rtl="0">
              <a:lnSpc>
                <a:spcPct val="90000"/>
              </a:lnSpc>
              <a:spcBef>
                <a:spcPts val="1000"/>
              </a:spcBef>
              <a:spcAft>
                <a:spcPts val="0"/>
              </a:spcAft>
              <a:buNone/>
            </a:pPr>
            <a:endParaRPr>
              <a:solidFill>
                <a:schemeClr val="dk1"/>
              </a:solidFill>
            </a:endParaRPr>
          </a:p>
          <a:p>
            <a:pPr marL="457200" lvl="0" indent="-355600" algn="l" rtl="0">
              <a:lnSpc>
                <a:spcPct val="90000"/>
              </a:lnSpc>
              <a:spcBef>
                <a:spcPts val="1000"/>
              </a:spcBef>
              <a:spcAft>
                <a:spcPts val="0"/>
              </a:spcAft>
              <a:buClr>
                <a:srgbClr val="002B42"/>
              </a:buClr>
              <a:buSzPts val="2000"/>
              <a:buChar char="●"/>
            </a:pPr>
            <a:r>
              <a:rPr lang="en" sz="2000">
                <a:solidFill>
                  <a:srgbClr val="002B42"/>
                </a:solidFill>
              </a:rPr>
              <a:t>High duplication levels or overrepresented sequences?</a:t>
            </a:r>
            <a:endParaRPr sz="2000">
              <a:solidFill>
                <a:srgbClr val="002B42"/>
              </a:solidFill>
            </a:endParaRPr>
          </a:p>
          <a:p>
            <a:pPr marL="914400" lvl="1" indent="-355600" algn="l" rtl="0">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marL="914400" lvl="1" indent="-355600" algn="l" rtl="0">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marL="914400" lvl="1" indent="-355600" algn="l" rtl="0">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1"/>
          <p:cNvSpPr txBox="1">
            <a:spLocks noGrp="1"/>
          </p:cNvSpPr>
          <p:nvPr>
            <p:ph type="title"/>
          </p:nvPr>
        </p:nvSpPr>
        <p:spPr>
          <a:xfrm>
            <a:off x="120000"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analysis workflow</a:t>
            </a:r>
            <a:endParaRPr/>
          </a:p>
        </p:txBody>
      </p:sp>
      <p:sp>
        <p:nvSpPr>
          <p:cNvPr id="402" name="Google Shape;402;p61"/>
          <p:cNvSpPr txBox="1"/>
          <p:nvPr/>
        </p:nvSpPr>
        <p:spPr>
          <a:xfrm>
            <a:off x="54700" y="2450550"/>
            <a:ext cx="31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1 Concepts: </a:t>
            </a:r>
            <a:endParaRPr sz="1200" b="1">
              <a:solidFill>
                <a:srgbClr val="741B47"/>
              </a:solidFill>
              <a:highlight>
                <a:srgbClr val="F7F6F3"/>
              </a:highlight>
            </a:endParaRPr>
          </a:p>
        </p:txBody>
      </p:sp>
      <p:sp>
        <p:nvSpPr>
          <p:cNvPr id="403" name="Google Shape;403;p61"/>
          <p:cNvSpPr/>
          <p:nvPr/>
        </p:nvSpPr>
        <p:spPr>
          <a:xfrm flipH="1">
            <a:off x="2835850" y="2015275"/>
            <a:ext cx="130200" cy="1492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1"/>
          <p:cNvSpPr txBox="1"/>
          <p:nvPr/>
        </p:nvSpPr>
        <p:spPr>
          <a:xfrm>
            <a:off x="43800" y="3886163"/>
            <a:ext cx="312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2 Concepts: </a:t>
            </a:r>
            <a:endParaRPr sz="1200" b="1">
              <a:solidFill>
                <a:srgbClr val="741B47"/>
              </a:solidFill>
              <a:highlight>
                <a:srgbClr val="F7F6F3"/>
              </a:highlight>
            </a:endParaRPr>
          </a:p>
          <a:p>
            <a:pPr marL="0" lvl="0" indent="0" algn="l" rtl="0">
              <a:spcBef>
                <a:spcPts val="0"/>
              </a:spcBef>
              <a:spcAft>
                <a:spcPts val="0"/>
              </a:spcAft>
              <a:buNone/>
            </a:pPr>
            <a:endParaRPr b="1">
              <a:solidFill>
                <a:srgbClr val="741B47"/>
              </a:solidFill>
              <a:latin typeface="Helvetica Neue"/>
              <a:ea typeface="Helvetica Neue"/>
              <a:cs typeface="Helvetica Neue"/>
              <a:sym typeface="Helvetica Neue"/>
            </a:endParaRPr>
          </a:p>
        </p:txBody>
      </p:sp>
      <p:sp>
        <p:nvSpPr>
          <p:cNvPr id="405" name="Google Shape;405;p61"/>
          <p:cNvSpPr/>
          <p:nvPr/>
        </p:nvSpPr>
        <p:spPr>
          <a:xfrm>
            <a:off x="3316325" y="2030150"/>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Sequencer: Reads</a:t>
            </a:r>
            <a:r>
              <a:rPr lang="en"/>
              <a:t> </a:t>
            </a:r>
            <a:r>
              <a:rPr lang="en" b="1">
                <a:solidFill>
                  <a:schemeClr val="accent2"/>
                </a:solidFill>
              </a:rPr>
              <a:t>Fastq</a:t>
            </a:r>
            <a:endParaRPr b="1">
              <a:solidFill>
                <a:schemeClr val="accent2"/>
              </a:solidFill>
            </a:endParaRPr>
          </a:p>
        </p:txBody>
      </p:sp>
      <p:sp>
        <p:nvSpPr>
          <p:cNvPr id="406" name="Google Shape;406;p61"/>
          <p:cNvSpPr/>
          <p:nvPr/>
        </p:nvSpPr>
        <p:spPr>
          <a:xfrm>
            <a:off x="5445750" y="2030150"/>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None/>
            </a:pPr>
            <a:r>
              <a:rPr lang="en" b="1">
                <a:solidFill>
                  <a:schemeClr val="accent2"/>
                </a:solidFill>
              </a:rPr>
              <a:t>FastQC </a:t>
            </a:r>
            <a:endParaRPr b="1">
              <a:solidFill>
                <a:schemeClr val="accent2"/>
              </a:solidFill>
            </a:endParaRPr>
          </a:p>
        </p:txBody>
      </p:sp>
      <p:sp>
        <p:nvSpPr>
          <p:cNvPr id="407" name="Google Shape;407;p61"/>
          <p:cNvSpPr/>
          <p:nvPr/>
        </p:nvSpPr>
        <p:spPr>
          <a:xfrm>
            <a:off x="3316325" y="3283863"/>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Alignment/Mapping</a:t>
            </a:r>
            <a:endParaRPr b="1"/>
          </a:p>
          <a:p>
            <a:pPr marL="0" lvl="0" indent="0" algn="ctr" rtl="0">
              <a:spcBef>
                <a:spcPts val="0"/>
              </a:spcBef>
              <a:spcAft>
                <a:spcPts val="0"/>
              </a:spcAft>
              <a:buNone/>
            </a:pPr>
            <a:r>
              <a:rPr lang="en" b="1">
                <a:solidFill>
                  <a:schemeClr val="accent2"/>
                </a:solidFill>
              </a:rPr>
              <a:t>STAR</a:t>
            </a:r>
            <a:r>
              <a:rPr lang="en"/>
              <a:t> </a:t>
            </a:r>
            <a:endParaRPr/>
          </a:p>
        </p:txBody>
      </p:sp>
      <p:sp>
        <p:nvSpPr>
          <p:cNvPr id="408" name="Google Shape;408;p61"/>
          <p:cNvSpPr/>
          <p:nvPr/>
        </p:nvSpPr>
        <p:spPr>
          <a:xfrm>
            <a:off x="3316325" y="44884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DGE</a:t>
            </a:r>
            <a:endParaRPr/>
          </a:p>
        </p:txBody>
      </p:sp>
      <p:sp>
        <p:nvSpPr>
          <p:cNvPr id="409" name="Google Shape;409;p61"/>
          <p:cNvSpPr/>
          <p:nvPr/>
        </p:nvSpPr>
        <p:spPr>
          <a:xfrm>
            <a:off x="3316325" y="38861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rPr>
              <a:t>Counting Reads </a:t>
            </a:r>
            <a:endParaRPr sz="1200" b="1">
              <a:solidFill>
                <a:schemeClr val="dk1"/>
              </a:solidFill>
            </a:endParaRPr>
          </a:p>
          <a:p>
            <a:pPr marL="0" lvl="0" indent="0" algn="ctr" rtl="0">
              <a:spcBef>
                <a:spcPts val="0"/>
              </a:spcBef>
              <a:spcAft>
                <a:spcPts val="0"/>
              </a:spcAft>
              <a:buNone/>
            </a:pPr>
            <a:r>
              <a:rPr lang="en" b="1">
                <a:solidFill>
                  <a:schemeClr val="accent2"/>
                </a:solidFill>
              </a:rPr>
              <a:t>featureCounts</a:t>
            </a:r>
            <a:endParaRPr sz="1200" b="1"/>
          </a:p>
        </p:txBody>
      </p:sp>
      <p:sp>
        <p:nvSpPr>
          <p:cNvPr id="410" name="Google Shape;410;p61"/>
          <p:cNvSpPr/>
          <p:nvPr/>
        </p:nvSpPr>
        <p:spPr>
          <a:xfrm>
            <a:off x="3316325" y="2681575"/>
            <a:ext cx="1993500" cy="493800"/>
          </a:xfrm>
          <a:prstGeom prst="roundRect">
            <a:avLst>
              <a:gd name="adj" fmla="val 16667"/>
            </a:avLst>
          </a:prstGeom>
          <a:solidFill>
            <a:srgbClr val="D5A6BD"/>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Trimming</a:t>
            </a:r>
            <a:endParaRPr b="1"/>
          </a:p>
          <a:p>
            <a:pPr marL="0" lvl="0" indent="0" algn="ctr" rtl="0">
              <a:spcBef>
                <a:spcPts val="0"/>
              </a:spcBef>
              <a:spcAft>
                <a:spcPts val="0"/>
              </a:spcAft>
              <a:buNone/>
            </a:pPr>
            <a:r>
              <a:rPr lang="en" b="1">
                <a:solidFill>
                  <a:schemeClr val="accent2"/>
                </a:solidFill>
              </a:rPr>
              <a:t>cutadapt</a:t>
            </a:r>
            <a:endParaRPr b="1">
              <a:solidFill>
                <a:schemeClr val="accent2"/>
              </a:solidFill>
            </a:endParaRPr>
          </a:p>
        </p:txBody>
      </p:sp>
      <p:sp>
        <p:nvSpPr>
          <p:cNvPr id="411" name="Google Shape;411;p61"/>
          <p:cNvSpPr/>
          <p:nvPr/>
        </p:nvSpPr>
        <p:spPr>
          <a:xfrm>
            <a:off x="5445750" y="26815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r>
              <a:rPr lang="en" b="1">
                <a:solidFill>
                  <a:schemeClr val="accent2"/>
                </a:solidFill>
              </a:rPr>
              <a:t>FastQC</a:t>
            </a:r>
            <a:endParaRPr b="1">
              <a:solidFill>
                <a:schemeClr val="accent2"/>
              </a:solidFill>
            </a:endParaRPr>
          </a:p>
        </p:txBody>
      </p:sp>
      <p:sp>
        <p:nvSpPr>
          <p:cNvPr id="412" name="Google Shape;412;p61"/>
          <p:cNvSpPr/>
          <p:nvPr/>
        </p:nvSpPr>
        <p:spPr>
          <a:xfrm>
            <a:off x="5445750" y="32838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413" name="Google Shape;413;p61"/>
          <p:cNvSpPr/>
          <p:nvPr/>
        </p:nvSpPr>
        <p:spPr>
          <a:xfrm>
            <a:off x="3316325" y="776450"/>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Biological question</a:t>
            </a:r>
            <a:endParaRPr b="1">
              <a:solidFill>
                <a:schemeClr val="accent2"/>
              </a:solidFill>
            </a:endParaRPr>
          </a:p>
        </p:txBody>
      </p:sp>
      <p:sp>
        <p:nvSpPr>
          <p:cNvPr id="414" name="Google Shape;414;p61"/>
          <p:cNvSpPr/>
          <p:nvPr/>
        </p:nvSpPr>
        <p:spPr>
          <a:xfrm>
            <a:off x="3316325" y="1403288"/>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Library preparation</a:t>
            </a:r>
            <a:endParaRPr b="1">
              <a:solidFill>
                <a:schemeClr val="accent2"/>
              </a:solidFill>
            </a:endParaRPr>
          </a:p>
        </p:txBody>
      </p:sp>
      <p:sp>
        <p:nvSpPr>
          <p:cNvPr id="415" name="Google Shape;415;p61"/>
          <p:cNvSpPr/>
          <p:nvPr/>
        </p:nvSpPr>
        <p:spPr>
          <a:xfrm>
            <a:off x="5445750" y="3893249"/>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416" name="Google Shape;416;p61"/>
          <p:cNvSpPr/>
          <p:nvPr/>
        </p:nvSpPr>
        <p:spPr>
          <a:xfrm flipH="1">
            <a:off x="2817925" y="3893250"/>
            <a:ext cx="207300" cy="10881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1"/>
          <p:cNvSpPr txBox="1"/>
          <p:nvPr/>
        </p:nvSpPr>
        <p:spPr>
          <a:xfrm>
            <a:off x="7576000" y="3002800"/>
            <a:ext cx="15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Helvetica Neue"/>
                <a:ea typeface="Helvetica Neue"/>
                <a:cs typeface="Helvetica Neue"/>
                <a:sym typeface="Helvetica Neue"/>
              </a:rPr>
              <a:t>Session 2 Demo</a:t>
            </a:r>
            <a:endParaRPr sz="1200" b="1">
              <a:solidFill>
                <a:schemeClr val="accent2"/>
              </a:solidFill>
              <a:highlight>
                <a:srgbClr val="F7F6F3"/>
              </a:highlight>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418" name="Google Shape;418;p61"/>
          <p:cNvSpPr/>
          <p:nvPr/>
        </p:nvSpPr>
        <p:spPr>
          <a:xfrm rot="10800000" flipH="1">
            <a:off x="7309375" y="2015275"/>
            <a:ext cx="207300" cy="2473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 name="Google Shape;419;p61"/>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2"/>
          <p:cNvSpPr txBox="1">
            <a:spLocks noGrp="1"/>
          </p:cNvSpPr>
          <p:nvPr>
            <p:ph type="title"/>
          </p:nvPr>
        </p:nvSpPr>
        <p:spPr>
          <a:xfrm>
            <a:off x="152397" y="76200"/>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425" name="Google Shape;425;p62"/>
          <p:cNvSpPr txBox="1"/>
          <p:nvPr/>
        </p:nvSpPr>
        <p:spPr>
          <a:xfrm>
            <a:off x="118863" y="4583475"/>
            <a:ext cx="4363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2"/>
                </a:solidFill>
              </a:rPr>
              <a:t>Tools: cutadapt, Trimmomatic</a:t>
            </a:r>
            <a:endParaRPr sz="300" b="1">
              <a:solidFill>
                <a:schemeClr val="accent2"/>
              </a:solidFill>
            </a:endParaRPr>
          </a:p>
        </p:txBody>
      </p:sp>
      <p:pic>
        <p:nvPicPr>
          <p:cNvPr id="426" name="Google Shape;426;p62"/>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427" name="Google Shape;427;p62"/>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3"/>
          <p:cNvSpPr txBox="1">
            <a:spLocks noGrp="1"/>
          </p:cNvSpPr>
          <p:nvPr>
            <p:ph type="title"/>
          </p:nvPr>
        </p:nvSpPr>
        <p:spPr>
          <a:xfrm>
            <a:off x="118872" y="0"/>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cutadapt removes adapters</a:t>
            </a:r>
            <a:endParaRPr/>
          </a:p>
        </p:txBody>
      </p:sp>
      <p:sp>
        <p:nvSpPr>
          <p:cNvPr id="433" name="Google Shape;433;p63"/>
          <p:cNvSpPr txBox="1">
            <a:spLocks noGrp="1"/>
          </p:cNvSpPr>
          <p:nvPr>
            <p:ph type="body" idx="1"/>
          </p:nvPr>
        </p:nvSpPr>
        <p:spPr>
          <a:xfrm>
            <a:off x="4138200" y="700975"/>
            <a:ext cx="5005800" cy="1348200"/>
          </a:xfrm>
          <a:prstGeom prst="rect">
            <a:avLst/>
          </a:prstGeom>
        </p:spPr>
        <p:txBody>
          <a:bodyPr spcFirstLastPara="1" wrap="square" lIns="0" tIns="0" rIns="0" bIns="0" anchor="t" anchorCtr="0">
            <a:normAutofit/>
          </a:bodyPr>
          <a:lstStyle/>
          <a:p>
            <a:pPr marL="457200" lvl="0" indent="-292100" algn="l" rtl="0">
              <a:lnSpc>
                <a:spcPct val="150000"/>
              </a:lnSpc>
              <a:spcBef>
                <a:spcPts val="800"/>
              </a:spcBef>
              <a:spcAft>
                <a:spcPts val="0"/>
              </a:spcAft>
              <a:buSzPts val="1000"/>
              <a:buChar char="●"/>
            </a:pPr>
            <a:r>
              <a:rPr lang="en" sz="1700"/>
              <a:t>Search for adapter sequence in read.</a:t>
            </a:r>
            <a:endParaRPr sz="1700"/>
          </a:p>
          <a:p>
            <a:pPr marL="457200" lvl="0" indent="-292100" algn="l" rtl="0">
              <a:lnSpc>
                <a:spcPct val="150000"/>
              </a:lnSpc>
              <a:spcBef>
                <a:spcPts val="0"/>
              </a:spcBef>
              <a:spcAft>
                <a:spcPts val="0"/>
              </a:spcAft>
              <a:buSzPts val="1000"/>
              <a:buChar char="●"/>
            </a:pPr>
            <a:r>
              <a:rPr lang="en" sz="1700"/>
              <a:t>Allow for mismatches in sequence.</a:t>
            </a:r>
            <a:endParaRPr sz="1700"/>
          </a:p>
          <a:p>
            <a:pPr marL="457200" lvl="0" indent="-292100" algn="l" rtl="0">
              <a:lnSpc>
                <a:spcPct val="150000"/>
              </a:lnSpc>
              <a:spcBef>
                <a:spcPts val="0"/>
              </a:spcBef>
              <a:spcAft>
                <a:spcPts val="0"/>
              </a:spcAft>
              <a:buSzPts val="1000"/>
              <a:buChar char="●"/>
            </a:pPr>
            <a:r>
              <a:rPr lang="en" sz="1700"/>
              <a:t>If significant alignment, cut.</a:t>
            </a:r>
            <a:endParaRPr sz="1700"/>
          </a:p>
        </p:txBody>
      </p:sp>
      <p:pic>
        <p:nvPicPr>
          <p:cNvPr id="434" name="Google Shape;434;p63"/>
          <p:cNvPicPr preferRelativeResize="0"/>
          <p:nvPr/>
        </p:nvPicPr>
        <p:blipFill rotWithShape="1">
          <a:blip r:embed="rId3">
            <a:alphaModFix/>
          </a:blip>
          <a:srcRect t="-4602"/>
          <a:stretch/>
        </p:blipFill>
        <p:spPr>
          <a:xfrm>
            <a:off x="118875" y="586300"/>
            <a:ext cx="3874325" cy="1025125"/>
          </a:xfrm>
          <a:prstGeom prst="rect">
            <a:avLst/>
          </a:prstGeom>
          <a:noFill/>
          <a:ln>
            <a:noFill/>
          </a:ln>
        </p:spPr>
      </p:pic>
      <p:grpSp>
        <p:nvGrpSpPr>
          <p:cNvPr id="435" name="Google Shape;435;p63"/>
          <p:cNvGrpSpPr/>
          <p:nvPr/>
        </p:nvGrpSpPr>
        <p:grpSpPr>
          <a:xfrm>
            <a:off x="254087" y="1809812"/>
            <a:ext cx="7569025" cy="3288488"/>
            <a:chOff x="787487" y="1809812"/>
            <a:chExt cx="7569025" cy="3288488"/>
          </a:xfrm>
        </p:grpSpPr>
        <p:grpSp>
          <p:nvGrpSpPr>
            <p:cNvPr id="436" name="Google Shape;436;p63"/>
            <p:cNvGrpSpPr/>
            <p:nvPr/>
          </p:nvGrpSpPr>
          <p:grpSpPr>
            <a:xfrm>
              <a:off x="787487" y="1809812"/>
              <a:ext cx="7569025" cy="1916013"/>
              <a:chOff x="206050" y="2637937"/>
              <a:chExt cx="7569025" cy="1916013"/>
            </a:xfrm>
          </p:grpSpPr>
          <p:pic>
            <p:nvPicPr>
              <p:cNvPr id="437" name="Google Shape;437;p63"/>
              <p:cNvPicPr preferRelativeResize="0"/>
              <p:nvPr/>
            </p:nvPicPr>
            <p:blipFill>
              <a:blip r:embed="rId4">
                <a:alphaModFix/>
              </a:blip>
              <a:stretch>
                <a:fillRect/>
              </a:stretch>
            </p:blipFill>
            <p:spPr>
              <a:xfrm>
                <a:off x="206050" y="2637937"/>
                <a:ext cx="7370799" cy="1916013"/>
              </a:xfrm>
              <a:prstGeom prst="rect">
                <a:avLst/>
              </a:prstGeom>
              <a:noFill/>
              <a:ln>
                <a:noFill/>
              </a:ln>
            </p:spPr>
          </p:pic>
          <p:sp>
            <p:nvSpPr>
              <p:cNvPr id="438" name="Google Shape;438;p63"/>
              <p:cNvSpPr txBox="1"/>
              <p:nvPr/>
            </p:nvSpPr>
            <p:spPr>
              <a:xfrm>
                <a:off x="1209850" y="3472025"/>
                <a:ext cx="524700" cy="354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39" name="Google Shape;439;p63"/>
              <p:cNvSpPr txBox="1"/>
              <p:nvPr/>
            </p:nvSpPr>
            <p:spPr>
              <a:xfrm>
                <a:off x="3033625" y="3472025"/>
                <a:ext cx="52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40" name="Google Shape;440;p63"/>
              <p:cNvSpPr txBox="1"/>
              <p:nvPr/>
            </p:nvSpPr>
            <p:spPr>
              <a:xfrm>
                <a:off x="3665350" y="3471775"/>
                <a:ext cx="52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41" name="Google Shape;441;p63"/>
              <p:cNvSpPr txBox="1"/>
              <p:nvPr/>
            </p:nvSpPr>
            <p:spPr>
              <a:xfrm>
                <a:off x="1209775" y="4180175"/>
                <a:ext cx="524700" cy="354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42" name="Google Shape;442;p63"/>
              <p:cNvSpPr txBox="1"/>
              <p:nvPr/>
            </p:nvSpPr>
            <p:spPr>
              <a:xfrm>
                <a:off x="3403975" y="4180175"/>
                <a:ext cx="52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43" name="Google Shape;443;p63"/>
              <p:cNvSpPr txBox="1"/>
              <p:nvPr/>
            </p:nvSpPr>
            <p:spPr>
              <a:xfrm>
                <a:off x="5289025" y="3471775"/>
                <a:ext cx="52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44" name="Google Shape;444;p63"/>
              <p:cNvSpPr txBox="1"/>
              <p:nvPr/>
            </p:nvSpPr>
            <p:spPr>
              <a:xfrm>
                <a:off x="7250375" y="3471775"/>
                <a:ext cx="52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45" name="Google Shape;445;p63"/>
              <p:cNvSpPr txBox="1"/>
              <p:nvPr/>
            </p:nvSpPr>
            <p:spPr>
              <a:xfrm>
                <a:off x="5648400" y="3471775"/>
                <a:ext cx="52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grpSp>
        <p:grpSp>
          <p:nvGrpSpPr>
            <p:cNvPr id="446" name="Google Shape;446;p63"/>
            <p:cNvGrpSpPr/>
            <p:nvPr/>
          </p:nvGrpSpPr>
          <p:grpSpPr>
            <a:xfrm>
              <a:off x="1199025" y="3763100"/>
              <a:ext cx="3693875" cy="1335200"/>
              <a:chOff x="1199025" y="3763100"/>
              <a:chExt cx="3693875" cy="1335200"/>
            </a:xfrm>
          </p:grpSpPr>
          <p:pic>
            <p:nvPicPr>
              <p:cNvPr id="447" name="Google Shape;447;p63"/>
              <p:cNvPicPr preferRelativeResize="0"/>
              <p:nvPr/>
            </p:nvPicPr>
            <p:blipFill rotWithShape="1">
              <a:blip r:embed="rId5">
                <a:alphaModFix/>
              </a:blip>
              <a:srcRect t="41826"/>
              <a:stretch/>
            </p:blipFill>
            <p:spPr>
              <a:xfrm>
                <a:off x="1199025" y="4467950"/>
                <a:ext cx="3181350" cy="387875"/>
              </a:xfrm>
              <a:prstGeom prst="rect">
                <a:avLst/>
              </a:prstGeom>
              <a:noFill/>
              <a:ln>
                <a:noFill/>
              </a:ln>
            </p:spPr>
          </p:pic>
          <p:pic>
            <p:nvPicPr>
              <p:cNvPr id="448" name="Google Shape;448;p63"/>
              <p:cNvPicPr preferRelativeResize="0"/>
              <p:nvPr/>
            </p:nvPicPr>
            <p:blipFill rotWithShape="1">
              <a:blip r:embed="rId5">
                <a:alphaModFix/>
              </a:blip>
              <a:srcRect b="49977"/>
              <a:stretch/>
            </p:blipFill>
            <p:spPr>
              <a:xfrm>
                <a:off x="1216125" y="4754525"/>
                <a:ext cx="3181350" cy="333525"/>
              </a:xfrm>
              <a:prstGeom prst="rect">
                <a:avLst/>
              </a:prstGeom>
              <a:noFill/>
              <a:ln>
                <a:noFill/>
              </a:ln>
            </p:spPr>
          </p:pic>
          <p:pic>
            <p:nvPicPr>
              <p:cNvPr id="449" name="Google Shape;449;p63"/>
              <p:cNvPicPr preferRelativeResize="0"/>
              <p:nvPr/>
            </p:nvPicPr>
            <p:blipFill>
              <a:blip r:embed="rId6">
                <a:alphaModFix/>
              </a:blip>
              <a:stretch>
                <a:fillRect/>
              </a:stretch>
            </p:blipFill>
            <p:spPr>
              <a:xfrm>
                <a:off x="2767925" y="3763100"/>
                <a:ext cx="2124950" cy="628650"/>
              </a:xfrm>
              <a:prstGeom prst="rect">
                <a:avLst/>
              </a:prstGeom>
              <a:noFill/>
              <a:ln>
                <a:noFill/>
              </a:ln>
            </p:spPr>
          </p:pic>
          <p:sp>
            <p:nvSpPr>
              <p:cNvPr id="450" name="Google Shape;450;p63"/>
              <p:cNvSpPr txBox="1"/>
              <p:nvPr/>
            </p:nvSpPr>
            <p:spPr>
              <a:xfrm>
                <a:off x="2713400" y="3848000"/>
                <a:ext cx="2179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Forward read -&gt;</a:t>
                </a:r>
                <a:endParaRPr sz="1100">
                  <a:latin typeface="Helvetica Neue"/>
                  <a:ea typeface="Helvetica Neue"/>
                  <a:cs typeface="Helvetica Neue"/>
                  <a:sym typeface="Helvetica Neue"/>
                </a:endParaRPr>
              </a:p>
            </p:txBody>
          </p:sp>
          <p:sp>
            <p:nvSpPr>
              <p:cNvPr id="451" name="Google Shape;451;p63"/>
              <p:cNvSpPr txBox="1"/>
              <p:nvPr/>
            </p:nvSpPr>
            <p:spPr>
              <a:xfrm>
                <a:off x="2867100" y="4744300"/>
                <a:ext cx="1416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&lt;- Reverse read</a:t>
                </a:r>
                <a:endParaRPr sz="1100">
                  <a:latin typeface="Helvetica Neue"/>
                  <a:ea typeface="Helvetica Neue"/>
                  <a:cs typeface="Helvetica Neue"/>
                  <a:sym typeface="Helvetica Neue"/>
                </a:endParaRPr>
              </a:p>
            </p:txBody>
          </p:sp>
          <p:sp>
            <p:nvSpPr>
              <p:cNvPr id="452" name="Google Shape;452;p63"/>
              <p:cNvSpPr txBox="1"/>
              <p:nvPr/>
            </p:nvSpPr>
            <p:spPr>
              <a:xfrm>
                <a:off x="2767925" y="4258050"/>
                <a:ext cx="1416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Aligned region</a:t>
                </a:r>
                <a:endParaRPr sz="1100">
                  <a:latin typeface="Helvetica Neue"/>
                  <a:ea typeface="Helvetica Neue"/>
                  <a:cs typeface="Helvetica Neue"/>
                  <a:sym typeface="Helvetica Neue"/>
                </a:endParaRPr>
              </a:p>
            </p:txBody>
          </p:sp>
        </p:grpSp>
        <p:sp>
          <p:nvSpPr>
            <p:cNvPr id="453" name="Google Shape;453;p63"/>
            <p:cNvSpPr/>
            <p:nvPr/>
          </p:nvSpPr>
          <p:spPr>
            <a:xfrm>
              <a:off x="4456975" y="4097375"/>
              <a:ext cx="207000" cy="31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63"/>
          <p:cNvGrpSpPr/>
          <p:nvPr/>
        </p:nvGrpSpPr>
        <p:grpSpPr>
          <a:xfrm>
            <a:off x="415019" y="4463600"/>
            <a:ext cx="4103136" cy="354000"/>
            <a:chOff x="787819" y="4463600"/>
            <a:chExt cx="3730123" cy="354000"/>
          </a:xfrm>
        </p:grpSpPr>
        <p:sp>
          <p:nvSpPr>
            <p:cNvPr id="455" name="Google Shape;455;p63"/>
            <p:cNvSpPr txBox="1"/>
            <p:nvPr/>
          </p:nvSpPr>
          <p:spPr>
            <a:xfrm>
              <a:off x="787819" y="4463600"/>
              <a:ext cx="524700" cy="354000"/>
            </a:xfrm>
            <a:prstGeom prst="rect">
              <a:avLst/>
            </a:prstGeom>
            <a:solidFill>
              <a:schemeClr val="lt1"/>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56" name="Google Shape;456;p63"/>
            <p:cNvSpPr txBox="1"/>
            <p:nvPr/>
          </p:nvSpPr>
          <p:spPr>
            <a:xfrm>
              <a:off x="3634443" y="4463600"/>
              <a:ext cx="883500" cy="354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grpSp>
      <p:sp>
        <p:nvSpPr>
          <p:cNvPr id="457" name="Google Shape;457;p63"/>
          <p:cNvSpPr txBox="1"/>
          <p:nvPr/>
        </p:nvSpPr>
        <p:spPr>
          <a:xfrm>
            <a:off x="5908825" y="4363550"/>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Min error rate</a:t>
            </a:r>
            <a:endParaRPr sz="1500">
              <a:solidFill>
                <a:srgbClr val="404040"/>
              </a:solidFill>
              <a:highlight>
                <a:srgbClr val="FCFCFC"/>
              </a:highlight>
              <a:latin typeface="Helvetica Neue"/>
              <a:ea typeface="Helvetica Neue"/>
              <a:cs typeface="Helvetica Neue"/>
              <a:sym typeface="Helvetica Neue"/>
            </a:endParaRPr>
          </a:p>
          <a:p>
            <a:pPr marL="0" lvl="0" indent="0" algn="l" rtl="0">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Max overlap</a:t>
            </a:r>
            <a:endParaRPr sz="1500">
              <a:solidFill>
                <a:srgbClr val="404040"/>
              </a:solidFill>
              <a:highlight>
                <a:srgbClr val="FCFCFC"/>
              </a:highlight>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4"/>
          <p:cNvSpPr txBox="1">
            <a:spLocks noGrp="1"/>
          </p:cNvSpPr>
          <p:nvPr>
            <p:ph type="title"/>
          </p:nvPr>
        </p:nvSpPr>
        <p:spPr>
          <a:xfrm>
            <a:off x="120000"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analysis workflow</a:t>
            </a:r>
            <a:endParaRPr/>
          </a:p>
        </p:txBody>
      </p:sp>
      <p:sp>
        <p:nvSpPr>
          <p:cNvPr id="463" name="Google Shape;463;p64"/>
          <p:cNvSpPr txBox="1"/>
          <p:nvPr/>
        </p:nvSpPr>
        <p:spPr>
          <a:xfrm>
            <a:off x="54700" y="2450550"/>
            <a:ext cx="31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1 Concepts: </a:t>
            </a:r>
            <a:endParaRPr sz="1200" b="1">
              <a:solidFill>
                <a:srgbClr val="741B47"/>
              </a:solidFill>
              <a:highlight>
                <a:srgbClr val="F7F6F3"/>
              </a:highlight>
            </a:endParaRPr>
          </a:p>
        </p:txBody>
      </p:sp>
      <p:sp>
        <p:nvSpPr>
          <p:cNvPr id="464" name="Google Shape;464;p64"/>
          <p:cNvSpPr/>
          <p:nvPr/>
        </p:nvSpPr>
        <p:spPr>
          <a:xfrm flipH="1">
            <a:off x="2835850" y="2015275"/>
            <a:ext cx="130200" cy="1492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4"/>
          <p:cNvSpPr txBox="1"/>
          <p:nvPr/>
        </p:nvSpPr>
        <p:spPr>
          <a:xfrm>
            <a:off x="43800" y="3886163"/>
            <a:ext cx="312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2 Concepts: </a:t>
            </a:r>
            <a:endParaRPr sz="1200" b="1">
              <a:solidFill>
                <a:srgbClr val="741B47"/>
              </a:solidFill>
              <a:highlight>
                <a:srgbClr val="F7F6F3"/>
              </a:highlight>
            </a:endParaRPr>
          </a:p>
          <a:p>
            <a:pPr marL="0" lvl="0" indent="0" algn="l" rtl="0">
              <a:spcBef>
                <a:spcPts val="0"/>
              </a:spcBef>
              <a:spcAft>
                <a:spcPts val="0"/>
              </a:spcAft>
              <a:buNone/>
            </a:pPr>
            <a:endParaRPr b="1">
              <a:solidFill>
                <a:srgbClr val="741B47"/>
              </a:solidFill>
              <a:latin typeface="Helvetica Neue"/>
              <a:ea typeface="Helvetica Neue"/>
              <a:cs typeface="Helvetica Neue"/>
              <a:sym typeface="Helvetica Neue"/>
            </a:endParaRPr>
          </a:p>
        </p:txBody>
      </p:sp>
      <p:sp>
        <p:nvSpPr>
          <p:cNvPr id="466" name="Google Shape;466;p64"/>
          <p:cNvSpPr/>
          <p:nvPr/>
        </p:nvSpPr>
        <p:spPr>
          <a:xfrm>
            <a:off x="3316325" y="2030150"/>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Sequencer: Reads</a:t>
            </a:r>
            <a:r>
              <a:rPr lang="en"/>
              <a:t> </a:t>
            </a:r>
            <a:r>
              <a:rPr lang="en" b="1">
                <a:solidFill>
                  <a:schemeClr val="accent2"/>
                </a:solidFill>
              </a:rPr>
              <a:t>Fastq</a:t>
            </a:r>
            <a:endParaRPr b="1">
              <a:solidFill>
                <a:schemeClr val="accent2"/>
              </a:solidFill>
            </a:endParaRPr>
          </a:p>
        </p:txBody>
      </p:sp>
      <p:sp>
        <p:nvSpPr>
          <p:cNvPr id="467" name="Google Shape;467;p64"/>
          <p:cNvSpPr/>
          <p:nvPr/>
        </p:nvSpPr>
        <p:spPr>
          <a:xfrm>
            <a:off x="5445750" y="2030150"/>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None/>
            </a:pPr>
            <a:r>
              <a:rPr lang="en" b="1">
                <a:solidFill>
                  <a:schemeClr val="accent2"/>
                </a:solidFill>
              </a:rPr>
              <a:t>FastQC </a:t>
            </a:r>
            <a:endParaRPr b="1">
              <a:solidFill>
                <a:schemeClr val="accent2"/>
              </a:solidFill>
            </a:endParaRPr>
          </a:p>
        </p:txBody>
      </p:sp>
      <p:sp>
        <p:nvSpPr>
          <p:cNvPr id="468" name="Google Shape;468;p64"/>
          <p:cNvSpPr/>
          <p:nvPr/>
        </p:nvSpPr>
        <p:spPr>
          <a:xfrm>
            <a:off x="3316325" y="3283863"/>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Alignment/Mapping</a:t>
            </a:r>
            <a:endParaRPr b="1"/>
          </a:p>
          <a:p>
            <a:pPr marL="0" lvl="0" indent="0" algn="ctr" rtl="0">
              <a:spcBef>
                <a:spcPts val="0"/>
              </a:spcBef>
              <a:spcAft>
                <a:spcPts val="0"/>
              </a:spcAft>
              <a:buNone/>
            </a:pPr>
            <a:r>
              <a:rPr lang="en" b="1">
                <a:solidFill>
                  <a:schemeClr val="accent2"/>
                </a:solidFill>
              </a:rPr>
              <a:t>STAR</a:t>
            </a:r>
            <a:r>
              <a:rPr lang="en"/>
              <a:t> </a:t>
            </a:r>
            <a:endParaRPr/>
          </a:p>
        </p:txBody>
      </p:sp>
      <p:sp>
        <p:nvSpPr>
          <p:cNvPr id="469" name="Google Shape;469;p64"/>
          <p:cNvSpPr/>
          <p:nvPr/>
        </p:nvSpPr>
        <p:spPr>
          <a:xfrm>
            <a:off x="3316325" y="44884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DGE</a:t>
            </a:r>
            <a:endParaRPr/>
          </a:p>
        </p:txBody>
      </p:sp>
      <p:sp>
        <p:nvSpPr>
          <p:cNvPr id="470" name="Google Shape;470;p64"/>
          <p:cNvSpPr/>
          <p:nvPr/>
        </p:nvSpPr>
        <p:spPr>
          <a:xfrm>
            <a:off x="3316325" y="38861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rPr>
              <a:t>Counting Reads </a:t>
            </a:r>
            <a:endParaRPr sz="1200" b="1">
              <a:solidFill>
                <a:schemeClr val="dk1"/>
              </a:solidFill>
            </a:endParaRPr>
          </a:p>
          <a:p>
            <a:pPr marL="0" lvl="0" indent="0" algn="ctr" rtl="0">
              <a:spcBef>
                <a:spcPts val="0"/>
              </a:spcBef>
              <a:spcAft>
                <a:spcPts val="0"/>
              </a:spcAft>
              <a:buNone/>
            </a:pPr>
            <a:r>
              <a:rPr lang="en" b="1">
                <a:solidFill>
                  <a:schemeClr val="accent2"/>
                </a:solidFill>
              </a:rPr>
              <a:t>featureCounts</a:t>
            </a:r>
            <a:endParaRPr sz="1200" b="1"/>
          </a:p>
        </p:txBody>
      </p:sp>
      <p:sp>
        <p:nvSpPr>
          <p:cNvPr id="471" name="Google Shape;471;p64"/>
          <p:cNvSpPr/>
          <p:nvPr/>
        </p:nvSpPr>
        <p:spPr>
          <a:xfrm>
            <a:off x="3316325" y="2681575"/>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Trimming</a:t>
            </a:r>
            <a:endParaRPr b="1"/>
          </a:p>
          <a:p>
            <a:pPr marL="0" lvl="0" indent="0" algn="ctr" rtl="0">
              <a:spcBef>
                <a:spcPts val="0"/>
              </a:spcBef>
              <a:spcAft>
                <a:spcPts val="0"/>
              </a:spcAft>
              <a:buNone/>
            </a:pPr>
            <a:r>
              <a:rPr lang="en" b="1">
                <a:solidFill>
                  <a:schemeClr val="accent2"/>
                </a:solidFill>
              </a:rPr>
              <a:t>cutadapt</a:t>
            </a:r>
            <a:endParaRPr b="1">
              <a:solidFill>
                <a:schemeClr val="accent2"/>
              </a:solidFill>
            </a:endParaRPr>
          </a:p>
        </p:txBody>
      </p:sp>
      <p:sp>
        <p:nvSpPr>
          <p:cNvPr id="472" name="Google Shape;472;p64"/>
          <p:cNvSpPr/>
          <p:nvPr/>
        </p:nvSpPr>
        <p:spPr>
          <a:xfrm>
            <a:off x="5445750" y="26815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r>
              <a:rPr lang="en" b="1">
                <a:solidFill>
                  <a:schemeClr val="accent2"/>
                </a:solidFill>
              </a:rPr>
              <a:t>FastQC</a:t>
            </a:r>
            <a:endParaRPr b="1">
              <a:solidFill>
                <a:schemeClr val="accent2"/>
              </a:solidFill>
            </a:endParaRPr>
          </a:p>
        </p:txBody>
      </p:sp>
      <p:sp>
        <p:nvSpPr>
          <p:cNvPr id="473" name="Google Shape;473;p64"/>
          <p:cNvSpPr/>
          <p:nvPr/>
        </p:nvSpPr>
        <p:spPr>
          <a:xfrm>
            <a:off x="5445750" y="32838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474" name="Google Shape;474;p64"/>
          <p:cNvSpPr/>
          <p:nvPr/>
        </p:nvSpPr>
        <p:spPr>
          <a:xfrm>
            <a:off x="3316325" y="776450"/>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Biological question</a:t>
            </a:r>
            <a:endParaRPr b="1">
              <a:solidFill>
                <a:schemeClr val="accent2"/>
              </a:solidFill>
            </a:endParaRPr>
          </a:p>
        </p:txBody>
      </p:sp>
      <p:sp>
        <p:nvSpPr>
          <p:cNvPr id="475" name="Google Shape;475;p64"/>
          <p:cNvSpPr/>
          <p:nvPr/>
        </p:nvSpPr>
        <p:spPr>
          <a:xfrm>
            <a:off x="3316325" y="1403288"/>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Library preparation</a:t>
            </a:r>
            <a:endParaRPr b="1">
              <a:solidFill>
                <a:schemeClr val="accent2"/>
              </a:solidFill>
            </a:endParaRPr>
          </a:p>
        </p:txBody>
      </p:sp>
      <p:sp>
        <p:nvSpPr>
          <p:cNvPr id="476" name="Google Shape;476;p64"/>
          <p:cNvSpPr/>
          <p:nvPr/>
        </p:nvSpPr>
        <p:spPr>
          <a:xfrm>
            <a:off x="5445750" y="3893249"/>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477" name="Google Shape;477;p64"/>
          <p:cNvSpPr/>
          <p:nvPr/>
        </p:nvSpPr>
        <p:spPr>
          <a:xfrm flipH="1">
            <a:off x="2817925" y="3893250"/>
            <a:ext cx="207300" cy="10881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4"/>
          <p:cNvSpPr txBox="1"/>
          <p:nvPr/>
        </p:nvSpPr>
        <p:spPr>
          <a:xfrm>
            <a:off x="7576000" y="3002800"/>
            <a:ext cx="15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Helvetica Neue"/>
                <a:ea typeface="Helvetica Neue"/>
                <a:cs typeface="Helvetica Neue"/>
                <a:sym typeface="Helvetica Neue"/>
              </a:rPr>
              <a:t>Session 2 Demo</a:t>
            </a:r>
            <a:endParaRPr sz="1200" b="1">
              <a:solidFill>
                <a:schemeClr val="accent2"/>
              </a:solidFill>
              <a:highlight>
                <a:srgbClr val="F7F6F3"/>
              </a:highlight>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479" name="Google Shape;479;p64"/>
          <p:cNvSpPr/>
          <p:nvPr/>
        </p:nvSpPr>
        <p:spPr>
          <a:xfrm rot="10800000" flipH="1">
            <a:off x="7309375" y="2015275"/>
            <a:ext cx="207300" cy="2473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0" name="Google Shape;480;p64"/>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5"/>
          <p:cNvSpPr txBox="1">
            <a:spLocks noGrp="1"/>
          </p:cNvSpPr>
          <p:nvPr>
            <p:ph type="title"/>
          </p:nvPr>
        </p:nvSpPr>
        <p:spPr>
          <a:xfrm>
            <a:off x="83650" y="0"/>
            <a:ext cx="91440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Alignment to genome : challenges</a:t>
            </a:r>
            <a:endParaRPr/>
          </a:p>
        </p:txBody>
      </p:sp>
      <p:sp>
        <p:nvSpPr>
          <p:cNvPr id="486" name="Google Shape;486;p65"/>
          <p:cNvSpPr txBox="1">
            <a:spLocks noGrp="1"/>
          </p:cNvSpPr>
          <p:nvPr>
            <p:ph type="body" idx="1"/>
          </p:nvPr>
        </p:nvSpPr>
        <p:spPr>
          <a:xfrm>
            <a:off x="83650" y="729225"/>
            <a:ext cx="4564500" cy="32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latin typeface="Arial"/>
              <a:ea typeface="Arial"/>
              <a:cs typeface="Arial"/>
              <a:sym typeface="Arial"/>
            </a:endParaRPr>
          </a:p>
          <a:p>
            <a:pPr marL="457200" lvl="0" indent="-361950" algn="l" rtl="0">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marL="914400" lvl="0" indent="0" algn="l" rtl="0">
              <a:spcBef>
                <a:spcPts val="0"/>
              </a:spcBef>
              <a:spcAft>
                <a:spcPts val="0"/>
              </a:spcAft>
              <a:buNone/>
            </a:pPr>
            <a:endParaRPr sz="900">
              <a:latin typeface="Arial"/>
              <a:ea typeface="Arial"/>
              <a:cs typeface="Arial"/>
              <a:sym typeface="Arial"/>
            </a:endParaRPr>
          </a:p>
          <a:p>
            <a:pPr marL="457200" lvl="0" indent="-361950" algn="l" rtl="0">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marL="914400" lvl="0" indent="0" algn="l" rtl="0">
              <a:spcBef>
                <a:spcPts val="0"/>
              </a:spcBef>
              <a:spcAft>
                <a:spcPts val="0"/>
              </a:spcAft>
              <a:buNone/>
            </a:pPr>
            <a:endParaRPr sz="900">
              <a:latin typeface="Arial"/>
              <a:ea typeface="Arial"/>
              <a:cs typeface="Arial"/>
              <a:sym typeface="Arial"/>
            </a:endParaRPr>
          </a:p>
          <a:p>
            <a:pPr marL="457200" lvl="0" indent="-361950" algn="l" rtl="0">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marL="914400" lvl="0" indent="0" algn="l" rtl="0">
              <a:spcBef>
                <a:spcPts val="0"/>
              </a:spcBef>
              <a:spcAft>
                <a:spcPts val="0"/>
              </a:spcAft>
              <a:buNone/>
            </a:pPr>
            <a:endParaRPr sz="900">
              <a:latin typeface="Arial"/>
              <a:ea typeface="Arial"/>
              <a:cs typeface="Arial"/>
              <a:sym typeface="Arial"/>
            </a:endParaRPr>
          </a:p>
          <a:p>
            <a:pPr marL="457200" lvl="0" indent="-361950" algn="l" rtl="0">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marL="914400" lvl="0" indent="0" algn="l" rtl="0">
              <a:spcBef>
                <a:spcPts val="0"/>
              </a:spcBef>
              <a:spcAft>
                <a:spcPts val="0"/>
              </a:spcAft>
              <a:buNone/>
            </a:pPr>
            <a:endParaRPr sz="900">
              <a:latin typeface="Arial"/>
              <a:ea typeface="Arial"/>
              <a:cs typeface="Arial"/>
              <a:sym typeface="Arial"/>
            </a:endParaRPr>
          </a:p>
          <a:p>
            <a:pPr marL="457200" lvl="0" indent="-361950" algn="l" rtl="0">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487" name="Google Shape;487;p65"/>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30"/>
          <p:cNvSpPr txBox="1">
            <a:spLocks noGrp="1"/>
          </p:cNvSpPr>
          <p:nvPr>
            <p:ph type="title"/>
          </p:nvPr>
        </p:nvSpPr>
        <p:spPr>
          <a:xfrm>
            <a:off x="83650" y="0"/>
            <a:ext cx="91440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Flow cell organization for sequencing</a:t>
            </a:r>
            <a:endParaRPr/>
          </a:p>
        </p:txBody>
      </p:sp>
      <p:pic>
        <p:nvPicPr>
          <p:cNvPr id="127" name="Google Shape;127;p30"/>
          <p:cNvPicPr preferRelativeResize="0"/>
          <p:nvPr/>
        </p:nvPicPr>
        <p:blipFill>
          <a:blip r:embed="rId3">
            <a:alphaModFix/>
          </a:blip>
          <a:stretch>
            <a:fillRect/>
          </a:stretch>
        </p:blipFill>
        <p:spPr>
          <a:xfrm>
            <a:off x="3570199" y="2047125"/>
            <a:ext cx="5437051" cy="2847275"/>
          </a:xfrm>
          <a:prstGeom prst="rect">
            <a:avLst/>
          </a:prstGeom>
          <a:noFill/>
          <a:ln>
            <a:noFill/>
          </a:ln>
        </p:spPr>
      </p:pic>
      <p:pic>
        <p:nvPicPr>
          <p:cNvPr id="128" name="Google Shape;128;p30"/>
          <p:cNvPicPr preferRelativeResize="0"/>
          <p:nvPr/>
        </p:nvPicPr>
        <p:blipFill>
          <a:blip r:embed="rId4">
            <a:alphaModFix/>
          </a:blip>
          <a:stretch>
            <a:fillRect/>
          </a:stretch>
        </p:blipFill>
        <p:spPr>
          <a:xfrm>
            <a:off x="623775" y="3233450"/>
            <a:ext cx="1792500" cy="1660950"/>
          </a:xfrm>
          <a:prstGeom prst="rect">
            <a:avLst/>
          </a:prstGeom>
          <a:noFill/>
          <a:ln>
            <a:noFill/>
          </a:ln>
        </p:spPr>
      </p:pic>
      <p:sp>
        <p:nvSpPr>
          <p:cNvPr id="129" name="Google Shape;129;p30"/>
          <p:cNvSpPr txBox="1"/>
          <p:nvPr/>
        </p:nvSpPr>
        <p:spPr>
          <a:xfrm>
            <a:off x="3473375" y="1245675"/>
            <a:ext cx="4994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rPr>
              <a:t>cDNA library is applied to a flow cell</a:t>
            </a:r>
            <a:endParaRPr sz="100">
              <a:solidFill>
                <a:schemeClr val="dk1"/>
              </a:solidFill>
            </a:endParaRPr>
          </a:p>
        </p:txBody>
      </p:sp>
      <p:pic>
        <p:nvPicPr>
          <p:cNvPr id="130" name="Google Shape;130;p30"/>
          <p:cNvPicPr preferRelativeResize="0"/>
          <p:nvPr/>
        </p:nvPicPr>
        <p:blipFill>
          <a:blip r:embed="rId5">
            <a:alphaModFix/>
          </a:blip>
          <a:stretch>
            <a:fillRect/>
          </a:stretch>
        </p:blipFill>
        <p:spPr>
          <a:xfrm>
            <a:off x="367700" y="736800"/>
            <a:ext cx="4337650" cy="210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title"/>
          </p:nvPr>
        </p:nvSpPr>
        <p:spPr>
          <a:xfrm>
            <a:off x="118872" y="0"/>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Alignment/Mapping: STAR tool</a:t>
            </a:r>
            <a:endParaRPr/>
          </a:p>
        </p:txBody>
      </p:sp>
      <p:sp>
        <p:nvSpPr>
          <p:cNvPr id="493" name="Google Shape;493;p66"/>
          <p:cNvSpPr txBox="1">
            <a:spLocks noGrp="1"/>
          </p:cNvSpPr>
          <p:nvPr>
            <p:ph type="body" idx="1"/>
          </p:nvPr>
        </p:nvSpPr>
        <p:spPr>
          <a:xfrm>
            <a:off x="193900" y="736801"/>
            <a:ext cx="7886700" cy="38034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r>
              <a:rPr lang="en" sz="2800">
                <a:latin typeface="Arial"/>
                <a:ea typeface="Arial"/>
                <a:cs typeface="Arial"/>
                <a:sym typeface="Arial"/>
              </a:rPr>
              <a:t>STAR </a:t>
            </a:r>
            <a:r>
              <a:rPr lang="en" sz="2200">
                <a:latin typeface="Arial"/>
                <a:ea typeface="Arial"/>
                <a:cs typeface="Arial"/>
                <a:sym typeface="Arial"/>
              </a:rPr>
              <a:t>(</a:t>
            </a:r>
            <a:r>
              <a:rPr lang="en" sz="2200">
                <a:solidFill>
                  <a:schemeClr val="dk1"/>
                </a:solidFill>
                <a:highlight>
                  <a:srgbClr val="FFFFFF"/>
                </a:highlight>
                <a:latin typeface="Arial"/>
                <a:ea typeface="Arial"/>
                <a:cs typeface="Arial"/>
                <a:sym typeface="Arial"/>
              </a:rPr>
              <a:t>Spliced Transcripts Alignment to a Reference (STAR))</a:t>
            </a:r>
            <a:endParaRPr sz="2200">
              <a:solidFill>
                <a:schemeClr val="dk1"/>
              </a:solidFill>
              <a:highlight>
                <a:srgbClr val="FFFFFF"/>
              </a:highlight>
              <a:latin typeface="Arial"/>
              <a:ea typeface="Arial"/>
              <a:cs typeface="Arial"/>
              <a:sym typeface="Arial"/>
            </a:endParaRPr>
          </a:p>
          <a:p>
            <a:pPr marL="0" lvl="0" indent="0" algn="l" rtl="0">
              <a:spcBef>
                <a:spcPts val="1000"/>
              </a:spcBef>
              <a:spcAft>
                <a:spcPts val="0"/>
              </a:spcAft>
              <a:buNone/>
            </a:pPr>
            <a:r>
              <a:rPr lang="en" sz="2800">
                <a:latin typeface="Arial"/>
                <a:ea typeface="Arial"/>
                <a:cs typeface="Arial"/>
                <a:sym typeface="Arial"/>
              </a:rPr>
              <a:t>is popular for RNA-Seq data because it</a:t>
            </a:r>
            <a:endParaRPr sz="2800">
              <a:latin typeface="Arial"/>
              <a:ea typeface="Arial"/>
              <a:cs typeface="Arial"/>
              <a:sym typeface="Arial"/>
            </a:endParaRPr>
          </a:p>
          <a:p>
            <a:pPr marL="0" lvl="0" indent="0" algn="l" rtl="0">
              <a:spcBef>
                <a:spcPts val="1000"/>
              </a:spcBef>
              <a:spcAft>
                <a:spcPts val="0"/>
              </a:spcAft>
              <a:buNone/>
            </a:pPr>
            <a:endParaRPr sz="2800">
              <a:latin typeface="Arial"/>
              <a:ea typeface="Arial"/>
              <a:cs typeface="Arial"/>
              <a:sym typeface="Arial"/>
            </a:endParaRPr>
          </a:p>
          <a:p>
            <a:pPr marL="457200" lvl="0" indent="-361950" algn="l" rtl="0">
              <a:lnSpc>
                <a:spcPct val="115000"/>
              </a:lnSpc>
              <a:spcBef>
                <a:spcPts val="500"/>
              </a:spcBef>
              <a:spcAft>
                <a:spcPts val="0"/>
              </a:spcAft>
              <a:buSzPts val="2100"/>
              <a:buChar char="•"/>
            </a:pPr>
            <a:r>
              <a:rPr lang="en">
                <a:latin typeface="Arial"/>
                <a:ea typeface="Arial"/>
                <a:cs typeface="Arial"/>
                <a:sym typeface="Arial"/>
              </a:rPr>
              <a:t>does unbiased de novo detection of canonical junctions</a:t>
            </a:r>
            <a:endParaRPr>
              <a:latin typeface="Arial"/>
              <a:ea typeface="Arial"/>
              <a:cs typeface="Arial"/>
              <a:sym typeface="Arial"/>
            </a:endParaRPr>
          </a:p>
          <a:p>
            <a:pPr marL="457200" lvl="0" indent="-361950" algn="l" rtl="0">
              <a:lnSpc>
                <a:spcPct val="115000"/>
              </a:lnSpc>
              <a:spcBef>
                <a:spcPts val="0"/>
              </a:spcBef>
              <a:spcAft>
                <a:spcPts val="0"/>
              </a:spcAft>
              <a:buSzPts val="2100"/>
              <a:buChar char="•"/>
            </a:pPr>
            <a:r>
              <a:rPr lang="en">
                <a:latin typeface="Arial"/>
                <a:ea typeface="Arial"/>
                <a:cs typeface="Arial"/>
                <a:sym typeface="Arial"/>
              </a:rPr>
              <a:t>can discover non-canonical splices</a:t>
            </a:r>
            <a:endParaRPr>
              <a:latin typeface="Arial"/>
              <a:ea typeface="Arial"/>
              <a:cs typeface="Arial"/>
              <a:sym typeface="Arial"/>
            </a:endParaRPr>
          </a:p>
          <a:p>
            <a:pPr marL="457200" lvl="0" indent="-361950" algn="l" rtl="0">
              <a:lnSpc>
                <a:spcPct val="115000"/>
              </a:lnSpc>
              <a:spcBef>
                <a:spcPts val="0"/>
              </a:spcBef>
              <a:spcAft>
                <a:spcPts val="0"/>
              </a:spcAft>
              <a:buSzPts val="2100"/>
              <a:buChar char="•"/>
            </a:pPr>
            <a:r>
              <a:rPr lang="en">
                <a:latin typeface="Arial"/>
                <a:ea typeface="Arial"/>
                <a:cs typeface="Arial"/>
                <a:sym typeface="Arial"/>
              </a:rPr>
              <a:t>can discover chimeric (fusion) transcripts</a:t>
            </a:r>
            <a:endParaRPr sz="2200"/>
          </a:p>
        </p:txBody>
      </p:sp>
      <p:pic>
        <p:nvPicPr>
          <p:cNvPr id="494" name="Google Shape;494;p66"/>
          <p:cNvPicPr preferRelativeResize="0"/>
          <p:nvPr/>
        </p:nvPicPr>
        <p:blipFill>
          <a:blip r:embed="rId3">
            <a:alphaModFix/>
          </a:blip>
          <a:stretch>
            <a:fillRect/>
          </a:stretch>
        </p:blipFill>
        <p:spPr>
          <a:xfrm>
            <a:off x="6291000" y="2998275"/>
            <a:ext cx="2602875" cy="1842801"/>
          </a:xfrm>
          <a:prstGeom prst="rect">
            <a:avLst/>
          </a:prstGeom>
          <a:noFill/>
          <a:ln>
            <a:noFill/>
          </a:ln>
        </p:spPr>
      </p:pic>
      <p:sp>
        <p:nvSpPr>
          <p:cNvPr id="495" name="Google Shape;495;p66"/>
          <p:cNvSpPr txBox="1"/>
          <p:nvPr/>
        </p:nvSpPr>
        <p:spPr>
          <a:xfrm>
            <a:off x="298850" y="3747525"/>
            <a:ext cx="6180000" cy="76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100" b="1" i="1">
                <a:solidFill>
                  <a:schemeClr val="accent2"/>
                </a:solidFill>
                <a:latin typeface="Helvetica Neue"/>
                <a:ea typeface="Helvetica Neue"/>
                <a:cs typeface="Helvetica Neue"/>
                <a:sym typeface="Helvetica Neue"/>
              </a:rPr>
              <a:t>Tools: </a:t>
            </a:r>
            <a:r>
              <a:rPr lang="en" sz="2100" b="1" i="1" u="sng">
                <a:solidFill>
                  <a:schemeClr val="accent2"/>
                </a:solidFill>
                <a:latin typeface="Helvetica Neue"/>
                <a:ea typeface="Helvetica Neue"/>
                <a:cs typeface="Helvetica Neue"/>
                <a:sym typeface="Helvetica Neue"/>
              </a:rPr>
              <a:t>STAR</a:t>
            </a:r>
            <a:r>
              <a:rPr lang="en" sz="2100" b="1" i="1">
                <a:solidFill>
                  <a:schemeClr val="accent2"/>
                </a:solidFill>
                <a:latin typeface="Helvetica Neue"/>
                <a:ea typeface="Helvetica Neue"/>
                <a:cs typeface="Helvetica Neue"/>
                <a:sym typeface="Helvetica Neue"/>
              </a:rPr>
              <a:t>, HISAT2, TopHat2, bowtie2, salmon, kallisto</a:t>
            </a:r>
            <a:endParaRPr sz="2100" b="1" i="1">
              <a:solidFill>
                <a:schemeClr val="accent2"/>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7"/>
          <p:cNvSpPr txBox="1">
            <a:spLocks noGrp="1"/>
          </p:cNvSpPr>
          <p:nvPr>
            <p:ph type="title"/>
          </p:nvPr>
        </p:nvSpPr>
        <p:spPr>
          <a:xfrm>
            <a:off x="118872" y="0"/>
            <a:ext cx="78867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Alignment/Mapping: How does STAR work?</a:t>
            </a:r>
            <a:endParaRPr/>
          </a:p>
        </p:txBody>
      </p:sp>
      <p:pic>
        <p:nvPicPr>
          <p:cNvPr id="501" name="Google Shape;501;p67"/>
          <p:cNvPicPr preferRelativeResize="0"/>
          <p:nvPr/>
        </p:nvPicPr>
        <p:blipFill>
          <a:blip r:embed="rId3">
            <a:alphaModFix/>
          </a:blip>
          <a:stretch>
            <a:fillRect/>
          </a:stretch>
        </p:blipFill>
        <p:spPr>
          <a:xfrm>
            <a:off x="278900" y="1336600"/>
            <a:ext cx="3886201" cy="2957085"/>
          </a:xfrm>
          <a:prstGeom prst="rect">
            <a:avLst/>
          </a:prstGeom>
          <a:noFill/>
          <a:ln>
            <a:noFill/>
          </a:ln>
        </p:spPr>
      </p:pic>
      <p:sp>
        <p:nvSpPr>
          <p:cNvPr id="502" name="Google Shape;502;p67"/>
          <p:cNvSpPr txBox="1"/>
          <p:nvPr/>
        </p:nvSpPr>
        <p:spPr>
          <a:xfrm>
            <a:off x="0" y="4689450"/>
            <a:ext cx="627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rPr>
              <a:t>Image source: STAR's seed search (Figure 1 from Dobin et al. 2013)</a:t>
            </a:r>
            <a:endParaRPr sz="1200">
              <a:solidFill>
                <a:srgbClr val="666666"/>
              </a:solidFill>
            </a:endParaRPr>
          </a:p>
        </p:txBody>
      </p:sp>
      <p:sp>
        <p:nvSpPr>
          <p:cNvPr id="503" name="Google Shape;503;p67"/>
          <p:cNvSpPr txBox="1"/>
          <p:nvPr/>
        </p:nvSpPr>
        <p:spPr>
          <a:xfrm>
            <a:off x="195075" y="6063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Step 1: Seed search</a:t>
            </a:r>
            <a:endParaRPr sz="2000"/>
          </a:p>
        </p:txBody>
      </p:sp>
      <p:sp>
        <p:nvSpPr>
          <p:cNvPr id="504" name="Google Shape;504;p67"/>
          <p:cNvSpPr txBox="1"/>
          <p:nvPr/>
        </p:nvSpPr>
        <p:spPr>
          <a:xfrm>
            <a:off x="4904850" y="606350"/>
            <a:ext cx="3572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Step 2: Stitching and scoring</a:t>
            </a:r>
            <a:endParaRPr sz="2000"/>
          </a:p>
        </p:txBody>
      </p:sp>
      <p:pic>
        <p:nvPicPr>
          <p:cNvPr id="505" name="Google Shape;505;p67"/>
          <p:cNvPicPr preferRelativeResize="0"/>
          <p:nvPr/>
        </p:nvPicPr>
        <p:blipFill>
          <a:blip r:embed="rId4">
            <a:alphaModFix/>
          </a:blip>
          <a:stretch>
            <a:fillRect/>
          </a:stretch>
        </p:blipFill>
        <p:spPr>
          <a:xfrm>
            <a:off x="4904846" y="1260400"/>
            <a:ext cx="4123945" cy="2755260"/>
          </a:xfrm>
          <a:prstGeom prst="rect">
            <a:avLst/>
          </a:prstGeom>
          <a:noFill/>
          <a:ln>
            <a:noFill/>
          </a:ln>
        </p:spPr>
      </p:pic>
      <p:sp>
        <p:nvSpPr>
          <p:cNvPr id="506" name="Google Shape;506;p67"/>
          <p:cNvSpPr txBox="1"/>
          <p:nvPr/>
        </p:nvSpPr>
        <p:spPr>
          <a:xfrm>
            <a:off x="5196750" y="4635600"/>
            <a:ext cx="3886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8"/>
          <p:cNvSpPr txBox="1">
            <a:spLocks noGrp="1"/>
          </p:cNvSpPr>
          <p:nvPr>
            <p:ph type="title"/>
          </p:nvPr>
        </p:nvSpPr>
        <p:spPr>
          <a:xfrm>
            <a:off x="118872" y="0"/>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Alignment/Mapping: Inputs needed</a:t>
            </a:r>
            <a:endParaRPr/>
          </a:p>
        </p:txBody>
      </p:sp>
      <p:sp>
        <p:nvSpPr>
          <p:cNvPr id="512" name="Google Shape;512;p68"/>
          <p:cNvSpPr txBox="1">
            <a:spLocks noGrp="1"/>
          </p:cNvSpPr>
          <p:nvPr>
            <p:ph type="body" idx="1"/>
          </p:nvPr>
        </p:nvSpPr>
        <p:spPr>
          <a:xfrm>
            <a:off x="118875" y="797425"/>
            <a:ext cx="9025200" cy="3803400"/>
          </a:xfrm>
          <a:prstGeom prst="rect">
            <a:avLst/>
          </a:prstGeom>
        </p:spPr>
        <p:txBody>
          <a:bodyPr spcFirstLastPara="1" wrap="square" lIns="0" tIns="0" rIns="0" bIns="0" anchor="t" anchorCtr="0">
            <a:noAutofit/>
          </a:bodyPr>
          <a:lstStyle/>
          <a:p>
            <a:pPr marL="457200" lvl="0" indent="-349250" algn="l" rtl="0">
              <a:lnSpc>
                <a:spcPct val="115000"/>
              </a:lnSpc>
              <a:spcBef>
                <a:spcPts val="800"/>
              </a:spcBef>
              <a:spcAft>
                <a:spcPts val="0"/>
              </a:spcAft>
              <a:buSzPts val="1900"/>
              <a:buChar char="●"/>
            </a:pPr>
            <a:r>
              <a:rPr lang="en" sz="1900">
                <a:latin typeface="Arial"/>
                <a:ea typeface="Arial"/>
                <a:cs typeface="Arial"/>
                <a:sym typeface="Arial"/>
              </a:rPr>
              <a:t>Reads to align</a:t>
            </a:r>
            <a:endParaRPr sz="1900">
              <a:latin typeface="Arial"/>
              <a:ea typeface="Arial"/>
              <a:cs typeface="Arial"/>
              <a:sym typeface="Arial"/>
            </a:endParaRPr>
          </a:p>
          <a:p>
            <a:pPr marL="1371600" lvl="1" indent="-342900" algn="l" rtl="0">
              <a:lnSpc>
                <a:spcPct val="115000"/>
              </a:lnSpc>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marL="0" lvl="0" indent="0" algn="l" rtl="0">
              <a:spcBef>
                <a:spcPts val="800"/>
              </a:spcBef>
              <a:spcAft>
                <a:spcPts val="0"/>
              </a:spcAft>
              <a:buNone/>
            </a:pPr>
            <a:endParaRPr sz="1800">
              <a:latin typeface="Arial"/>
              <a:ea typeface="Arial"/>
              <a:cs typeface="Arial"/>
              <a:sym typeface="Arial"/>
            </a:endParaRPr>
          </a:p>
          <a:p>
            <a:pPr marL="457200" lvl="0" indent="-349250" algn="l" rtl="0">
              <a:spcBef>
                <a:spcPts val="800"/>
              </a:spcBef>
              <a:spcAft>
                <a:spcPts val="0"/>
              </a:spcAft>
              <a:buSzPts val="1900"/>
              <a:buChar char="●"/>
            </a:pPr>
            <a:r>
              <a:rPr lang="en" sz="1900">
                <a:latin typeface="Arial"/>
                <a:ea typeface="Arial"/>
                <a:cs typeface="Arial"/>
                <a:sym typeface="Arial"/>
              </a:rPr>
              <a:t>Reference sequence to align to</a:t>
            </a:r>
            <a:endParaRPr sz="1900">
              <a:latin typeface="Arial"/>
              <a:ea typeface="Arial"/>
              <a:cs typeface="Arial"/>
              <a:sym typeface="Arial"/>
            </a:endParaRPr>
          </a:p>
          <a:p>
            <a:pPr marL="1371600" lvl="1" indent="-342900" algn="l" rtl="0">
              <a:lnSpc>
                <a:spcPct val="115000"/>
              </a:lnSpc>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marL="1371600" lvl="1" indent="-342900" algn="l" rtl="0">
              <a:lnSpc>
                <a:spcPct val="115000"/>
              </a:lnSpc>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marL="1828800" lvl="2" indent="-342900" algn="l" rtl="0">
              <a:lnSpc>
                <a:spcPct val="115000"/>
              </a:lnSpc>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marL="1828800" lvl="2" indent="-342900" algn="l" rtl="0">
              <a:lnSpc>
                <a:spcPct val="115000"/>
              </a:lnSpc>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marL="1371600" lvl="1" indent="-342900" algn="l" rtl="0">
              <a:lnSpc>
                <a:spcPct val="115000"/>
              </a:lnSpc>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marL="1371600" lvl="1" indent="-342900" algn="l" rtl="0">
              <a:lnSpc>
                <a:spcPct val="115000"/>
              </a:lnSpc>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marL="1828800" lvl="2" indent="-342900" algn="l" rtl="0">
              <a:lnSpc>
                <a:spcPct val="115000"/>
              </a:lnSpc>
              <a:spcBef>
                <a:spcPts val="0"/>
              </a:spcBef>
              <a:spcAft>
                <a:spcPts val="0"/>
              </a:spcAft>
              <a:buSzPts val="1800"/>
              <a:buChar char="■"/>
            </a:pPr>
            <a:r>
              <a:rPr lang="en" sz="1800">
                <a:latin typeface="Arial"/>
                <a:ea typeface="Arial"/>
                <a:cs typeface="Arial"/>
                <a:sym typeface="Arial"/>
              </a:rPr>
              <a:t>ENSEMBL: files marked with .dna.primary.assembly</a:t>
            </a:r>
            <a:endParaRPr sz="1800">
              <a:latin typeface="Arial"/>
              <a:ea typeface="Arial"/>
              <a:cs typeface="Arial"/>
              <a:sym typeface="Arial"/>
            </a:endParaRPr>
          </a:p>
          <a:p>
            <a:pPr marL="1828800" lvl="2" indent="-342900" algn="l" rtl="0">
              <a:lnSpc>
                <a:spcPct val="115000"/>
              </a:lnSpc>
              <a:spcBef>
                <a:spcPts val="0"/>
              </a:spcBef>
              <a:spcAft>
                <a:spcPts val="0"/>
              </a:spcAft>
              <a:buSzPts val="1800"/>
              <a:buChar char="■"/>
            </a:pPr>
            <a:r>
              <a:rPr lang="en" sz="1800">
                <a:latin typeface="Arial"/>
                <a:ea typeface="Arial"/>
                <a:cs typeface="Arial"/>
                <a:sym typeface="Arial"/>
              </a:rPr>
              <a:t>GENCODE: files marked with PRI (primary). Strongly recommended for mouse and human.</a:t>
            </a:r>
            <a:endParaRPr sz="18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9"/>
          <p:cNvSpPr txBox="1">
            <a:spLocks noGrp="1"/>
          </p:cNvSpPr>
          <p:nvPr>
            <p:ph type="body" idx="1"/>
          </p:nvPr>
        </p:nvSpPr>
        <p:spPr>
          <a:xfrm>
            <a:off x="628650" y="1407362"/>
            <a:ext cx="7886700" cy="2951100"/>
          </a:xfrm>
          <a:prstGeom prst="rect">
            <a:avLst/>
          </a:prstGeom>
          <a:noFill/>
          <a:ln>
            <a:noFill/>
          </a:ln>
        </p:spPr>
        <p:txBody>
          <a:bodyPr spcFirstLastPara="1" wrap="square" lIns="137150" tIns="0" rIns="0" bIns="0" anchor="t" anchorCtr="0">
            <a:spAutoFit/>
          </a:bodyPr>
          <a:lstStyle/>
          <a:p>
            <a:pPr marL="342900" lvl="0" indent="-381000" algn="l" rtl="0">
              <a:lnSpc>
                <a:spcPct val="90000"/>
              </a:lnSpc>
              <a:spcBef>
                <a:spcPts val="0"/>
              </a:spcBef>
              <a:spcAft>
                <a:spcPts val="0"/>
              </a:spcAft>
              <a:buClr>
                <a:srgbClr val="002B42"/>
              </a:buClr>
              <a:buSzPts val="2200"/>
              <a:buFont typeface="Arial"/>
              <a:buChar char="●"/>
            </a:pPr>
            <a:r>
              <a:rPr lang="en" sz="2200"/>
              <a:t>Many. Example – STAR, HISAT2, TopHat2, bowtie2, salmon, kallisto, etc.</a:t>
            </a:r>
            <a:endParaRPr sz="2200"/>
          </a:p>
          <a:p>
            <a:pPr marL="342900" lvl="0" indent="-241300" algn="l" rtl="0">
              <a:lnSpc>
                <a:spcPct val="90000"/>
              </a:lnSpc>
              <a:spcBef>
                <a:spcPts val="800"/>
              </a:spcBef>
              <a:spcAft>
                <a:spcPts val="0"/>
              </a:spcAft>
              <a:buClr>
                <a:srgbClr val="002B42"/>
              </a:buClr>
              <a:buSzPts val="1700"/>
              <a:buFont typeface="Arial"/>
              <a:buNone/>
            </a:pPr>
            <a:endParaRPr sz="2200"/>
          </a:p>
          <a:p>
            <a:pPr marL="342900" lvl="0" indent="-381000" algn="l" rtl="0">
              <a:lnSpc>
                <a:spcPct val="90000"/>
              </a:lnSpc>
              <a:spcBef>
                <a:spcPts val="800"/>
              </a:spcBef>
              <a:spcAft>
                <a:spcPts val="0"/>
              </a:spcAft>
              <a:buClr>
                <a:srgbClr val="002B42"/>
              </a:buClr>
              <a:buSzPts val="2200"/>
              <a:buFont typeface="Arial"/>
              <a:buChar char="●"/>
            </a:pPr>
            <a:r>
              <a:rPr lang="en" sz="2200"/>
              <a:t>Differences in speed and memory requirement.</a:t>
            </a:r>
            <a:endParaRPr sz="2200"/>
          </a:p>
          <a:p>
            <a:pPr marL="342900" lvl="0" indent="-241300" algn="l" rtl="0">
              <a:lnSpc>
                <a:spcPct val="90000"/>
              </a:lnSpc>
              <a:spcBef>
                <a:spcPts val="800"/>
              </a:spcBef>
              <a:spcAft>
                <a:spcPts val="0"/>
              </a:spcAft>
              <a:buClr>
                <a:srgbClr val="002B42"/>
              </a:buClr>
              <a:buSzPts val="1700"/>
              <a:buFont typeface="Arial"/>
              <a:buNone/>
            </a:pPr>
            <a:endParaRPr sz="2200"/>
          </a:p>
          <a:p>
            <a:pPr marL="342900" lvl="0" indent="-381000" algn="l" rtl="0">
              <a:lnSpc>
                <a:spcPct val="90000"/>
              </a:lnSpc>
              <a:spcBef>
                <a:spcPts val="800"/>
              </a:spcBef>
              <a:spcAft>
                <a:spcPts val="0"/>
              </a:spcAft>
              <a:buClr>
                <a:srgbClr val="002B42"/>
              </a:buClr>
              <a:buSzPts val="2200"/>
              <a:buFont typeface="Arial"/>
              <a:buChar char="●"/>
            </a:pPr>
            <a:r>
              <a:rPr lang="en" sz="2200"/>
              <a:t>Pros and cons of each:</a:t>
            </a:r>
            <a:endParaRPr sz="2200"/>
          </a:p>
          <a:p>
            <a:pPr marL="596900" lvl="1" indent="-304800" algn="l" rtl="0">
              <a:lnSpc>
                <a:spcPct val="90000"/>
              </a:lnSpc>
              <a:spcBef>
                <a:spcPts val="400"/>
              </a:spcBef>
              <a:spcAft>
                <a:spcPts val="0"/>
              </a:spcAft>
              <a:buClr>
                <a:srgbClr val="002B42"/>
              </a:buClr>
              <a:buSzPts val="2200"/>
              <a:buChar char="●"/>
            </a:pPr>
            <a:r>
              <a:rPr lang="en" sz="2200"/>
              <a:t>Example: Some handle spliced alignment, others do not.</a:t>
            </a:r>
            <a:endParaRPr sz="2200"/>
          </a:p>
          <a:p>
            <a:pPr marL="596900" lvl="1" indent="-304800" algn="l" rtl="0">
              <a:lnSpc>
                <a:spcPct val="90000"/>
              </a:lnSpc>
              <a:spcBef>
                <a:spcPts val="400"/>
              </a:spcBef>
              <a:spcAft>
                <a:spcPts val="0"/>
              </a:spcAft>
              <a:buClr>
                <a:srgbClr val="002B42"/>
              </a:buClr>
              <a:buSzPts val="2200"/>
              <a:buChar char="●"/>
            </a:pPr>
            <a:r>
              <a:rPr lang="en" sz="2200"/>
              <a:t>…</a:t>
            </a:r>
            <a:endParaRPr sz="2200"/>
          </a:p>
        </p:txBody>
      </p:sp>
      <p:sp>
        <p:nvSpPr>
          <p:cNvPr id="519" name="Google Shape;519;p69"/>
          <p:cNvSpPr txBox="1"/>
          <p:nvPr/>
        </p:nvSpPr>
        <p:spPr>
          <a:xfrm>
            <a:off x="272400" y="152391"/>
            <a:ext cx="7886700" cy="736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Alternative tools</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0"/>
          <p:cNvSpPr txBox="1">
            <a:spLocks noGrp="1"/>
          </p:cNvSpPr>
          <p:nvPr>
            <p:ph type="title"/>
          </p:nvPr>
        </p:nvSpPr>
        <p:spPr>
          <a:xfrm>
            <a:off x="120000"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analysis workflow</a:t>
            </a:r>
            <a:endParaRPr/>
          </a:p>
        </p:txBody>
      </p:sp>
      <p:sp>
        <p:nvSpPr>
          <p:cNvPr id="525" name="Google Shape;525;p70"/>
          <p:cNvSpPr txBox="1"/>
          <p:nvPr/>
        </p:nvSpPr>
        <p:spPr>
          <a:xfrm>
            <a:off x="54700" y="2450550"/>
            <a:ext cx="31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1 Concepts: </a:t>
            </a:r>
            <a:endParaRPr sz="1200" b="1">
              <a:solidFill>
                <a:srgbClr val="741B47"/>
              </a:solidFill>
              <a:highlight>
                <a:srgbClr val="F7F6F3"/>
              </a:highlight>
            </a:endParaRPr>
          </a:p>
        </p:txBody>
      </p:sp>
      <p:sp>
        <p:nvSpPr>
          <p:cNvPr id="526" name="Google Shape;526;p70"/>
          <p:cNvSpPr/>
          <p:nvPr/>
        </p:nvSpPr>
        <p:spPr>
          <a:xfrm flipH="1">
            <a:off x="2835850" y="2015275"/>
            <a:ext cx="130200" cy="1492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0"/>
          <p:cNvSpPr txBox="1"/>
          <p:nvPr/>
        </p:nvSpPr>
        <p:spPr>
          <a:xfrm>
            <a:off x="43800" y="3886163"/>
            <a:ext cx="312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2 Concepts: </a:t>
            </a:r>
            <a:endParaRPr sz="1200" b="1">
              <a:solidFill>
                <a:srgbClr val="741B47"/>
              </a:solidFill>
              <a:highlight>
                <a:srgbClr val="F7F6F3"/>
              </a:highlight>
            </a:endParaRPr>
          </a:p>
          <a:p>
            <a:pPr marL="0" lvl="0" indent="0" algn="l" rtl="0">
              <a:spcBef>
                <a:spcPts val="0"/>
              </a:spcBef>
              <a:spcAft>
                <a:spcPts val="0"/>
              </a:spcAft>
              <a:buNone/>
            </a:pPr>
            <a:endParaRPr b="1">
              <a:solidFill>
                <a:srgbClr val="741B47"/>
              </a:solidFill>
              <a:latin typeface="Helvetica Neue"/>
              <a:ea typeface="Helvetica Neue"/>
              <a:cs typeface="Helvetica Neue"/>
              <a:sym typeface="Helvetica Neue"/>
            </a:endParaRPr>
          </a:p>
        </p:txBody>
      </p:sp>
      <p:sp>
        <p:nvSpPr>
          <p:cNvPr id="528" name="Google Shape;528;p70"/>
          <p:cNvSpPr/>
          <p:nvPr/>
        </p:nvSpPr>
        <p:spPr>
          <a:xfrm>
            <a:off x="3316325" y="2030150"/>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Sequencer: Reads</a:t>
            </a:r>
            <a:r>
              <a:rPr lang="en"/>
              <a:t> </a:t>
            </a:r>
            <a:r>
              <a:rPr lang="en" b="1">
                <a:solidFill>
                  <a:schemeClr val="accent2"/>
                </a:solidFill>
              </a:rPr>
              <a:t>Fastq</a:t>
            </a:r>
            <a:endParaRPr b="1">
              <a:solidFill>
                <a:schemeClr val="accent2"/>
              </a:solidFill>
            </a:endParaRPr>
          </a:p>
        </p:txBody>
      </p:sp>
      <p:sp>
        <p:nvSpPr>
          <p:cNvPr id="529" name="Google Shape;529;p70"/>
          <p:cNvSpPr/>
          <p:nvPr/>
        </p:nvSpPr>
        <p:spPr>
          <a:xfrm>
            <a:off x="5445750" y="2030150"/>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None/>
            </a:pPr>
            <a:r>
              <a:rPr lang="en" b="1">
                <a:solidFill>
                  <a:schemeClr val="accent2"/>
                </a:solidFill>
              </a:rPr>
              <a:t>FastQC </a:t>
            </a:r>
            <a:endParaRPr b="1">
              <a:solidFill>
                <a:schemeClr val="accent2"/>
              </a:solidFill>
            </a:endParaRPr>
          </a:p>
        </p:txBody>
      </p:sp>
      <p:sp>
        <p:nvSpPr>
          <p:cNvPr id="530" name="Google Shape;530;p70"/>
          <p:cNvSpPr/>
          <p:nvPr/>
        </p:nvSpPr>
        <p:spPr>
          <a:xfrm>
            <a:off x="3316325" y="3283863"/>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Alignment/Mapping</a:t>
            </a:r>
            <a:endParaRPr b="1"/>
          </a:p>
          <a:p>
            <a:pPr marL="0" lvl="0" indent="0" algn="ctr" rtl="0">
              <a:spcBef>
                <a:spcPts val="0"/>
              </a:spcBef>
              <a:spcAft>
                <a:spcPts val="0"/>
              </a:spcAft>
              <a:buNone/>
            </a:pPr>
            <a:r>
              <a:rPr lang="en" b="1">
                <a:solidFill>
                  <a:schemeClr val="accent2"/>
                </a:solidFill>
              </a:rPr>
              <a:t>STAR</a:t>
            </a:r>
            <a:r>
              <a:rPr lang="en"/>
              <a:t> </a:t>
            </a:r>
            <a:endParaRPr/>
          </a:p>
        </p:txBody>
      </p:sp>
      <p:sp>
        <p:nvSpPr>
          <p:cNvPr id="531" name="Google Shape;531;p70"/>
          <p:cNvSpPr/>
          <p:nvPr/>
        </p:nvSpPr>
        <p:spPr>
          <a:xfrm>
            <a:off x="3316325" y="44884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DGE</a:t>
            </a:r>
            <a:endParaRPr/>
          </a:p>
        </p:txBody>
      </p:sp>
      <p:sp>
        <p:nvSpPr>
          <p:cNvPr id="532" name="Google Shape;532;p70"/>
          <p:cNvSpPr/>
          <p:nvPr/>
        </p:nvSpPr>
        <p:spPr>
          <a:xfrm>
            <a:off x="3316325" y="38861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rPr>
              <a:t>Counting Reads </a:t>
            </a:r>
            <a:endParaRPr sz="1200" b="1">
              <a:solidFill>
                <a:schemeClr val="dk1"/>
              </a:solidFill>
            </a:endParaRPr>
          </a:p>
          <a:p>
            <a:pPr marL="0" lvl="0" indent="0" algn="ctr" rtl="0">
              <a:spcBef>
                <a:spcPts val="0"/>
              </a:spcBef>
              <a:spcAft>
                <a:spcPts val="0"/>
              </a:spcAft>
              <a:buNone/>
            </a:pPr>
            <a:r>
              <a:rPr lang="en" b="1">
                <a:solidFill>
                  <a:schemeClr val="accent2"/>
                </a:solidFill>
              </a:rPr>
              <a:t>featureCounts</a:t>
            </a:r>
            <a:endParaRPr sz="1200" b="1"/>
          </a:p>
        </p:txBody>
      </p:sp>
      <p:sp>
        <p:nvSpPr>
          <p:cNvPr id="533" name="Google Shape;533;p70"/>
          <p:cNvSpPr/>
          <p:nvPr/>
        </p:nvSpPr>
        <p:spPr>
          <a:xfrm>
            <a:off x="3316325" y="2681575"/>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Trimming</a:t>
            </a:r>
            <a:endParaRPr b="1"/>
          </a:p>
          <a:p>
            <a:pPr marL="0" lvl="0" indent="0" algn="ctr" rtl="0">
              <a:spcBef>
                <a:spcPts val="0"/>
              </a:spcBef>
              <a:spcAft>
                <a:spcPts val="0"/>
              </a:spcAft>
              <a:buNone/>
            </a:pPr>
            <a:r>
              <a:rPr lang="en" b="1">
                <a:solidFill>
                  <a:schemeClr val="accent2"/>
                </a:solidFill>
              </a:rPr>
              <a:t>cutadapt</a:t>
            </a:r>
            <a:endParaRPr b="1">
              <a:solidFill>
                <a:schemeClr val="accent2"/>
              </a:solidFill>
            </a:endParaRPr>
          </a:p>
        </p:txBody>
      </p:sp>
      <p:sp>
        <p:nvSpPr>
          <p:cNvPr id="534" name="Google Shape;534;p70"/>
          <p:cNvSpPr/>
          <p:nvPr/>
        </p:nvSpPr>
        <p:spPr>
          <a:xfrm>
            <a:off x="5445750" y="26815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r>
              <a:rPr lang="en" b="1">
                <a:solidFill>
                  <a:schemeClr val="accent2"/>
                </a:solidFill>
              </a:rPr>
              <a:t>FastQC</a:t>
            </a:r>
            <a:endParaRPr b="1">
              <a:solidFill>
                <a:schemeClr val="accent2"/>
              </a:solidFill>
            </a:endParaRPr>
          </a:p>
        </p:txBody>
      </p:sp>
      <p:sp>
        <p:nvSpPr>
          <p:cNvPr id="535" name="Google Shape;535;p70"/>
          <p:cNvSpPr/>
          <p:nvPr/>
        </p:nvSpPr>
        <p:spPr>
          <a:xfrm>
            <a:off x="5445750" y="32838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536" name="Google Shape;536;p70"/>
          <p:cNvSpPr/>
          <p:nvPr/>
        </p:nvSpPr>
        <p:spPr>
          <a:xfrm>
            <a:off x="3316325" y="776450"/>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Biological question</a:t>
            </a:r>
            <a:endParaRPr b="1">
              <a:solidFill>
                <a:schemeClr val="accent2"/>
              </a:solidFill>
            </a:endParaRPr>
          </a:p>
        </p:txBody>
      </p:sp>
      <p:sp>
        <p:nvSpPr>
          <p:cNvPr id="537" name="Google Shape;537;p70"/>
          <p:cNvSpPr/>
          <p:nvPr/>
        </p:nvSpPr>
        <p:spPr>
          <a:xfrm>
            <a:off x="3316325" y="1403288"/>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Library preparation</a:t>
            </a:r>
            <a:endParaRPr b="1">
              <a:solidFill>
                <a:schemeClr val="accent2"/>
              </a:solidFill>
            </a:endParaRPr>
          </a:p>
        </p:txBody>
      </p:sp>
      <p:sp>
        <p:nvSpPr>
          <p:cNvPr id="538" name="Google Shape;538;p70"/>
          <p:cNvSpPr/>
          <p:nvPr/>
        </p:nvSpPr>
        <p:spPr>
          <a:xfrm>
            <a:off x="5445750" y="3893249"/>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539" name="Google Shape;539;p70"/>
          <p:cNvSpPr/>
          <p:nvPr/>
        </p:nvSpPr>
        <p:spPr>
          <a:xfrm flipH="1">
            <a:off x="2817925" y="3893250"/>
            <a:ext cx="207300" cy="10881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0"/>
          <p:cNvSpPr txBox="1"/>
          <p:nvPr/>
        </p:nvSpPr>
        <p:spPr>
          <a:xfrm>
            <a:off x="7576000" y="3002800"/>
            <a:ext cx="15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Helvetica Neue"/>
                <a:ea typeface="Helvetica Neue"/>
                <a:cs typeface="Helvetica Neue"/>
                <a:sym typeface="Helvetica Neue"/>
              </a:rPr>
              <a:t>Session 2 Demo</a:t>
            </a:r>
            <a:endParaRPr sz="1200" b="1">
              <a:solidFill>
                <a:schemeClr val="accent2"/>
              </a:solidFill>
              <a:highlight>
                <a:srgbClr val="F7F6F3"/>
              </a:highlight>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541" name="Google Shape;541;p70"/>
          <p:cNvSpPr/>
          <p:nvPr/>
        </p:nvSpPr>
        <p:spPr>
          <a:xfrm rot="10800000" flipH="1">
            <a:off x="7309375" y="2015275"/>
            <a:ext cx="207300" cy="2473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2" name="Google Shape;542;p70"/>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1"/>
          <p:cNvSpPr txBox="1">
            <a:spLocks noGrp="1"/>
          </p:cNvSpPr>
          <p:nvPr>
            <p:ph type="title"/>
          </p:nvPr>
        </p:nvSpPr>
        <p:spPr>
          <a:xfrm>
            <a:off x="157850" y="1824350"/>
            <a:ext cx="7886700" cy="26214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r>
              <a:rPr lang="en"/>
              <a:t>Need help - please drop a question in the chat or speak up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ct val="33333"/>
              <a:buFont typeface="Arial"/>
              <a:buNone/>
            </a:pPr>
            <a:endParaRPr/>
          </a:p>
          <a:p>
            <a:pPr marL="0" lvl="0" indent="0" algn="l" rtl="0">
              <a:spcBef>
                <a:spcPts val="0"/>
              </a:spcBef>
              <a:spcAft>
                <a:spcPts val="0"/>
              </a:spcAft>
              <a:buClr>
                <a:schemeClr val="dk1"/>
              </a:buClr>
              <a:buSzPct val="550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marL="0" lvl="0" indent="0" algn="l" rtl="0">
              <a:spcBef>
                <a:spcPts val="0"/>
              </a:spcBef>
              <a:spcAft>
                <a:spcPts val="0"/>
              </a:spcAft>
              <a:buClr>
                <a:schemeClr val="dk1"/>
              </a:buClr>
              <a:buSzPct val="55000"/>
              <a:buFont typeface="Arial"/>
              <a:buNone/>
            </a:pPr>
            <a:r>
              <a:rPr lang="en" sz="2000"/>
              <a:t>(</a:t>
            </a:r>
            <a:r>
              <a:rPr lang="en" sz="2000" u="sng">
                <a:solidFill>
                  <a:schemeClr val="hlink"/>
                </a:solidFill>
                <a:hlinkClick r:id="rId4"/>
              </a:rPr>
              <a:t>https://docs.docker.com/desktop/install/windows-install/</a:t>
            </a:r>
            <a:r>
              <a:rPr lang="en" sz="2000"/>
              <a:t> )</a:t>
            </a:r>
            <a:endParaRPr sz="2000"/>
          </a:p>
          <a:p>
            <a:pPr marL="0" lvl="0" indent="0" algn="l" rtl="0">
              <a:spcBef>
                <a:spcPts val="0"/>
              </a:spcBef>
              <a:spcAft>
                <a:spcPts val="0"/>
              </a:spcAft>
              <a:buNone/>
            </a:pPr>
            <a:endParaRPr/>
          </a:p>
        </p:txBody>
      </p:sp>
      <p:sp>
        <p:nvSpPr>
          <p:cNvPr id="548" name="Google Shape;548;p71"/>
          <p:cNvSpPr txBox="1">
            <a:spLocks noGrp="1"/>
          </p:cNvSpPr>
          <p:nvPr>
            <p:ph type="title"/>
          </p:nvPr>
        </p:nvSpPr>
        <p:spPr>
          <a:xfrm>
            <a:off x="628650" y="604616"/>
            <a:ext cx="7886700" cy="736800"/>
          </a:xfrm>
          <a:prstGeom prst="rect">
            <a:avLst/>
          </a:prstGeom>
        </p:spPr>
        <p:txBody>
          <a:bodyPr spcFirstLastPara="1" wrap="square" lIns="0" tIns="0" rIns="0" bIns="0" anchor="t" anchorCtr="0">
            <a:normAutofit/>
          </a:bodyPr>
          <a:lstStyle/>
          <a:p>
            <a:pPr marL="0" lvl="0" indent="0" algn="ctr" rtl="0">
              <a:spcBef>
                <a:spcPts val="0"/>
              </a:spcBef>
              <a:spcAft>
                <a:spcPts val="0"/>
              </a:spcAft>
              <a:buClr>
                <a:schemeClr val="dk1"/>
              </a:buClr>
              <a:buSzPts val="1100"/>
              <a:buFont typeface="Arial"/>
              <a:buNone/>
            </a:pPr>
            <a:r>
              <a:rPr lang="en">
                <a:solidFill>
                  <a:srgbClr val="A64D79"/>
                </a:solidFill>
              </a:rPr>
              <a:t>Break (10 min) </a:t>
            </a:r>
            <a:endParaRPr>
              <a:solidFill>
                <a:srgbClr val="A64D7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2"/>
          <p:cNvSpPr txBox="1">
            <a:spLocks noGrp="1"/>
          </p:cNvSpPr>
          <p:nvPr>
            <p:ph type="body" idx="1"/>
          </p:nvPr>
        </p:nvSpPr>
        <p:spPr>
          <a:xfrm>
            <a:off x="628650" y="1369219"/>
            <a:ext cx="7886700" cy="3263400"/>
          </a:xfrm>
          <a:prstGeom prst="rect">
            <a:avLst/>
          </a:prstGeom>
        </p:spPr>
        <p:txBody>
          <a:bodyPr spcFirstLastPara="1" wrap="square" lIns="0" tIns="0" rIns="0" bIns="0" anchor="t" anchorCtr="0">
            <a:noAutofit/>
          </a:bodyPr>
          <a:lstStyle/>
          <a:p>
            <a:pPr marL="457200" lvl="0" indent="-441960" algn="l" rtl="0">
              <a:spcBef>
                <a:spcPts val="0"/>
              </a:spcBef>
              <a:spcAft>
                <a:spcPts val="0"/>
              </a:spcAft>
              <a:buSzPts val="2000"/>
              <a:buFont typeface="Arial"/>
              <a:buChar char="●"/>
            </a:pPr>
            <a:r>
              <a:rPr lang="en" sz="2000">
                <a:latin typeface="Arial"/>
                <a:ea typeface="Arial"/>
                <a:cs typeface="Arial"/>
                <a:sym typeface="Arial"/>
              </a:rPr>
              <a:t>Tools that “do one thing, and do it well”.</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a:p>
            <a:pPr marL="457200" lvl="0" indent="-441960" algn="l" rtl="0">
              <a:spcBef>
                <a:spcPts val="0"/>
              </a:spcBef>
              <a:spcAft>
                <a:spcPts val="0"/>
              </a:spcAft>
              <a:buSzPts val="2000"/>
              <a:buFont typeface="Arial"/>
              <a:buChar char="●"/>
            </a:pPr>
            <a:r>
              <a:rPr lang="en" sz="2000">
                <a:latin typeface="Arial"/>
                <a:ea typeface="Arial"/>
                <a:cs typeface="Arial"/>
                <a:sym typeface="Arial"/>
              </a:rPr>
              <a:t>Tools for this workshop: fastqc, cutadapt, STAR, featureCounts</a:t>
            </a:r>
            <a:endParaRPr sz="2000">
              <a:latin typeface="Arial"/>
              <a:ea typeface="Arial"/>
              <a:cs typeface="Arial"/>
              <a:sym typeface="Arial"/>
            </a:endParaRPr>
          </a:p>
          <a:p>
            <a:pPr marL="1257300" lvl="2" indent="-368300" algn="l" rtl="0">
              <a:spcBef>
                <a:spcPts val="500"/>
              </a:spcBef>
              <a:spcAft>
                <a:spcPts val="0"/>
              </a:spcAft>
              <a:buSzPts val="2000"/>
              <a:buChar char="●"/>
            </a:pPr>
            <a:r>
              <a:rPr lang="en" sz="2000">
                <a:latin typeface="Arial"/>
                <a:ea typeface="Arial"/>
                <a:cs typeface="Arial"/>
                <a:sym typeface="Arial"/>
              </a:rPr>
              <a:t>Available via docker hub </a:t>
            </a:r>
            <a:endParaRPr sz="2000">
              <a:latin typeface="Arial"/>
              <a:ea typeface="Arial"/>
              <a:cs typeface="Arial"/>
              <a:sym typeface="Arial"/>
            </a:endParaRPr>
          </a:p>
          <a:p>
            <a:pPr marL="1257300" lvl="2" indent="-368300" algn="l" rtl="0">
              <a:spcBef>
                <a:spcPts val="500"/>
              </a:spcBef>
              <a:spcAft>
                <a:spcPts val="0"/>
              </a:spcAft>
              <a:buSzPts val="2000"/>
              <a:buChar char="●"/>
            </a:pPr>
            <a:r>
              <a:rPr lang="en" sz="2000">
                <a:latin typeface="Arial"/>
                <a:ea typeface="Arial"/>
                <a:cs typeface="Arial"/>
                <a:sym typeface="Arial"/>
              </a:rPr>
              <a:t>Some are pre-installed on Wynton; others we can install ourselves</a:t>
            </a:r>
            <a:endParaRPr sz="2000">
              <a:latin typeface="Arial"/>
              <a:ea typeface="Arial"/>
              <a:cs typeface="Arial"/>
              <a:sym typeface="Arial"/>
            </a:endParaRPr>
          </a:p>
          <a:p>
            <a:pPr marL="1257300" lvl="2" indent="-368300" algn="l" rtl="0">
              <a:spcBef>
                <a:spcPts val="500"/>
              </a:spcBef>
              <a:spcAft>
                <a:spcPts val="0"/>
              </a:spcAft>
              <a:buSzPts val="2000"/>
              <a:buChar char="●"/>
            </a:pPr>
            <a:r>
              <a:rPr lang="en" sz="2000">
                <a:latin typeface="Arial"/>
                <a:ea typeface="Arial"/>
                <a:cs typeface="Arial"/>
                <a:sym typeface="Arial"/>
              </a:rPr>
              <a:t>Download a </a:t>
            </a:r>
            <a:r>
              <a:rPr lang="en" sz="2000" i="1">
                <a:latin typeface="Arial"/>
                <a:ea typeface="Arial"/>
                <a:cs typeface="Arial"/>
                <a:sym typeface="Arial"/>
              </a:rPr>
              <a:t>container</a:t>
            </a:r>
            <a:r>
              <a:rPr lang="en" sz="2000">
                <a:latin typeface="Arial"/>
                <a:ea typeface="Arial"/>
                <a:cs typeface="Arial"/>
                <a:sym typeface="Arial"/>
              </a:rPr>
              <a:t> with all tools installed; use anywhere</a:t>
            </a:r>
            <a:endParaRPr sz="2000">
              <a:latin typeface="Arial"/>
              <a:ea typeface="Arial"/>
              <a:cs typeface="Arial"/>
              <a:sym typeface="Arial"/>
            </a:endParaRPr>
          </a:p>
          <a:p>
            <a:pPr marL="1257300" lvl="2" indent="-368300" algn="l" rtl="0">
              <a:spcBef>
                <a:spcPts val="500"/>
              </a:spcBef>
              <a:spcAft>
                <a:spcPts val="0"/>
              </a:spcAft>
              <a:buSzPts val="2000"/>
              <a:buChar char="●"/>
            </a:pPr>
            <a:r>
              <a:rPr lang="en" sz="2000">
                <a:latin typeface="Arial"/>
                <a:ea typeface="Arial"/>
                <a:cs typeface="Arial"/>
                <a:sym typeface="Arial"/>
              </a:rPr>
              <a:t>Everything can be installed on a laptop</a:t>
            </a:r>
            <a:endParaRPr sz="2000">
              <a:latin typeface="Arial"/>
              <a:ea typeface="Arial"/>
              <a:cs typeface="Arial"/>
              <a:sym typeface="Arial"/>
            </a:endParaRPr>
          </a:p>
          <a:p>
            <a:pPr marL="457200" lvl="0" indent="-314960" algn="l" rtl="0">
              <a:spcBef>
                <a:spcPts val="1000"/>
              </a:spcBef>
              <a:spcAft>
                <a:spcPts val="0"/>
              </a:spcAft>
              <a:buNone/>
            </a:pPr>
            <a:endParaRPr sz="2000">
              <a:latin typeface="Arial"/>
              <a:ea typeface="Arial"/>
              <a:cs typeface="Arial"/>
              <a:sym typeface="Arial"/>
            </a:endParaRPr>
          </a:p>
          <a:p>
            <a:pPr marL="457200" lvl="0" indent="-314960" algn="l" rtl="0">
              <a:spcBef>
                <a:spcPts val="1000"/>
              </a:spcBef>
              <a:spcAft>
                <a:spcPts val="0"/>
              </a:spcAft>
              <a:buNone/>
            </a:pPr>
            <a:endParaRPr sz="2000">
              <a:latin typeface="Arial"/>
              <a:ea typeface="Arial"/>
              <a:cs typeface="Arial"/>
              <a:sym typeface="Arial"/>
            </a:endParaRPr>
          </a:p>
          <a:p>
            <a:pPr marL="0" lvl="0" indent="0" algn="l" rtl="0">
              <a:spcBef>
                <a:spcPts val="800"/>
              </a:spcBef>
              <a:spcAft>
                <a:spcPts val="0"/>
              </a:spcAft>
              <a:buNone/>
            </a:pPr>
            <a:endParaRPr sz="2000">
              <a:latin typeface="Arial"/>
              <a:ea typeface="Arial"/>
              <a:cs typeface="Arial"/>
              <a:sym typeface="Arial"/>
            </a:endParaRPr>
          </a:p>
        </p:txBody>
      </p:sp>
      <p:sp>
        <p:nvSpPr>
          <p:cNvPr id="554" name="Google Shape;554;p72"/>
          <p:cNvSpPr txBox="1">
            <a:spLocks noGrp="1"/>
          </p:cNvSpPr>
          <p:nvPr>
            <p:ph type="title"/>
          </p:nvPr>
        </p:nvSpPr>
        <p:spPr>
          <a:xfrm>
            <a:off x="272400" y="15239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Bioinformatics software ecosystem</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3"/>
          <p:cNvSpPr txBox="1">
            <a:spLocks noGrp="1"/>
          </p:cNvSpPr>
          <p:nvPr>
            <p:ph type="body" idx="1"/>
          </p:nvPr>
        </p:nvSpPr>
        <p:spPr>
          <a:xfrm>
            <a:off x="628650" y="1369219"/>
            <a:ext cx="7886700" cy="3263400"/>
          </a:xfrm>
          <a:prstGeom prst="rect">
            <a:avLst/>
          </a:prstGeom>
        </p:spPr>
        <p:txBody>
          <a:bodyPr spcFirstLastPara="1" wrap="square" lIns="0" tIns="0" rIns="0" bIns="0" anchor="t" anchorCtr="0">
            <a:noAutofit/>
          </a:bodyPr>
          <a:lstStyle/>
          <a:p>
            <a:pPr marL="457200" lvl="0" indent="-461010" algn="l" rtl="0">
              <a:spcBef>
                <a:spcPts val="0"/>
              </a:spcBef>
              <a:spcAft>
                <a:spcPts val="0"/>
              </a:spcAft>
              <a:buSzPts val="2300"/>
              <a:buChar char="●"/>
            </a:pPr>
            <a:r>
              <a:rPr lang="en" sz="2300">
                <a:latin typeface="Arial"/>
                <a:ea typeface="Arial"/>
                <a:cs typeface="Arial"/>
                <a:sym typeface="Arial"/>
              </a:rPr>
              <a:t>Web-based platforms</a:t>
            </a:r>
            <a:endParaRPr sz="2300">
              <a:latin typeface="Arial"/>
              <a:ea typeface="Arial"/>
              <a:cs typeface="Arial"/>
              <a:sym typeface="Arial"/>
            </a:endParaRPr>
          </a:p>
          <a:p>
            <a:pPr marL="0" lvl="0" indent="0" algn="l" rtl="0">
              <a:spcBef>
                <a:spcPts val="0"/>
              </a:spcBef>
              <a:spcAft>
                <a:spcPts val="0"/>
              </a:spcAft>
              <a:buNone/>
            </a:pPr>
            <a:endParaRPr sz="2300">
              <a:latin typeface="Arial"/>
              <a:ea typeface="Arial"/>
              <a:cs typeface="Arial"/>
              <a:sym typeface="Arial"/>
            </a:endParaRPr>
          </a:p>
          <a:p>
            <a:pPr marL="457200" lvl="0" indent="-461010" algn="l" rtl="0">
              <a:spcBef>
                <a:spcPts val="0"/>
              </a:spcBef>
              <a:spcAft>
                <a:spcPts val="0"/>
              </a:spcAft>
              <a:buSzPts val="2300"/>
              <a:buChar char="●"/>
            </a:pPr>
            <a:r>
              <a:rPr lang="en" sz="2300">
                <a:latin typeface="Arial"/>
                <a:ea typeface="Arial"/>
                <a:cs typeface="Arial"/>
                <a:sym typeface="Arial"/>
              </a:rPr>
              <a:t>Graphical User Interface</a:t>
            </a:r>
            <a:endParaRPr sz="2300">
              <a:latin typeface="Arial"/>
              <a:ea typeface="Arial"/>
              <a:cs typeface="Arial"/>
              <a:sym typeface="Arial"/>
            </a:endParaRPr>
          </a:p>
          <a:p>
            <a:pPr marL="457200" lvl="0" indent="0" algn="l" rtl="0">
              <a:spcBef>
                <a:spcPts val="0"/>
              </a:spcBef>
              <a:spcAft>
                <a:spcPts val="0"/>
              </a:spcAft>
              <a:buNone/>
            </a:pPr>
            <a:endParaRPr sz="2300">
              <a:latin typeface="Arial"/>
              <a:ea typeface="Arial"/>
              <a:cs typeface="Arial"/>
              <a:sym typeface="Arial"/>
            </a:endParaRPr>
          </a:p>
          <a:p>
            <a:pPr marL="457200" lvl="0" indent="-461010" algn="l" rtl="0">
              <a:spcBef>
                <a:spcPts val="800"/>
              </a:spcBef>
              <a:spcAft>
                <a:spcPts val="0"/>
              </a:spcAft>
              <a:buSzPts val="2300"/>
              <a:buChar char="●"/>
            </a:pPr>
            <a:r>
              <a:rPr lang="en" sz="2300">
                <a:latin typeface="Arial"/>
                <a:ea typeface="Arial"/>
                <a:cs typeface="Arial"/>
                <a:sym typeface="Arial"/>
              </a:rPr>
              <a:t>Command Line Interface</a:t>
            </a:r>
            <a:endParaRPr sz="2300">
              <a:latin typeface="Arial"/>
              <a:ea typeface="Arial"/>
              <a:cs typeface="Arial"/>
              <a:sym typeface="Arial"/>
            </a:endParaRPr>
          </a:p>
          <a:p>
            <a:pPr marL="457200" lvl="0" indent="0" algn="l" rtl="0">
              <a:spcBef>
                <a:spcPts val="800"/>
              </a:spcBef>
              <a:spcAft>
                <a:spcPts val="0"/>
              </a:spcAft>
              <a:buNone/>
            </a:pPr>
            <a:endParaRPr sz="2300">
              <a:latin typeface="Arial"/>
              <a:ea typeface="Arial"/>
              <a:cs typeface="Arial"/>
              <a:sym typeface="Arial"/>
            </a:endParaRPr>
          </a:p>
          <a:p>
            <a:pPr marL="457200" lvl="0" indent="-461010" algn="l" rtl="0">
              <a:spcBef>
                <a:spcPts val="800"/>
              </a:spcBef>
              <a:spcAft>
                <a:spcPts val="0"/>
              </a:spcAft>
              <a:buSzPts val="2300"/>
              <a:buFont typeface="Arial"/>
              <a:buChar char="●"/>
            </a:pPr>
            <a:r>
              <a:rPr lang="en" sz="2300">
                <a:latin typeface="Arial"/>
                <a:ea typeface="Arial"/>
                <a:cs typeface="Arial"/>
                <a:sym typeface="Arial"/>
              </a:rPr>
              <a:t>etc..</a:t>
            </a:r>
            <a:endParaRPr sz="2300">
              <a:latin typeface="Arial"/>
              <a:ea typeface="Arial"/>
              <a:cs typeface="Arial"/>
              <a:sym typeface="Arial"/>
            </a:endParaRPr>
          </a:p>
          <a:p>
            <a:pPr marL="0" lvl="0" indent="0" algn="l" rtl="0">
              <a:spcBef>
                <a:spcPts val="0"/>
              </a:spcBef>
              <a:spcAft>
                <a:spcPts val="0"/>
              </a:spcAft>
              <a:buNone/>
            </a:pPr>
            <a:endParaRPr sz="2300">
              <a:latin typeface="Arial"/>
              <a:ea typeface="Arial"/>
              <a:cs typeface="Arial"/>
              <a:sym typeface="Arial"/>
            </a:endParaRPr>
          </a:p>
          <a:p>
            <a:pPr marL="0" lvl="0" indent="0" algn="l" rtl="0">
              <a:spcBef>
                <a:spcPts val="0"/>
              </a:spcBef>
              <a:spcAft>
                <a:spcPts val="0"/>
              </a:spcAft>
              <a:buNone/>
            </a:pPr>
            <a:endParaRPr sz="2300">
              <a:latin typeface="Arial"/>
              <a:ea typeface="Arial"/>
              <a:cs typeface="Arial"/>
              <a:sym typeface="Arial"/>
            </a:endParaRPr>
          </a:p>
          <a:p>
            <a:pPr marL="457200" lvl="0" indent="-314960" algn="l" rtl="0">
              <a:spcBef>
                <a:spcPts val="1000"/>
              </a:spcBef>
              <a:spcAft>
                <a:spcPts val="0"/>
              </a:spcAft>
              <a:buNone/>
            </a:pPr>
            <a:endParaRPr sz="2300">
              <a:latin typeface="Arial"/>
              <a:ea typeface="Arial"/>
              <a:cs typeface="Arial"/>
              <a:sym typeface="Arial"/>
            </a:endParaRPr>
          </a:p>
          <a:p>
            <a:pPr marL="457200" lvl="0" indent="-314960" algn="l" rtl="0">
              <a:spcBef>
                <a:spcPts val="1000"/>
              </a:spcBef>
              <a:spcAft>
                <a:spcPts val="0"/>
              </a:spcAft>
              <a:buNone/>
            </a:pPr>
            <a:endParaRPr sz="2300">
              <a:latin typeface="Arial"/>
              <a:ea typeface="Arial"/>
              <a:cs typeface="Arial"/>
              <a:sym typeface="Arial"/>
            </a:endParaRPr>
          </a:p>
          <a:p>
            <a:pPr marL="0" lvl="0" indent="0" algn="l" rtl="0">
              <a:spcBef>
                <a:spcPts val="800"/>
              </a:spcBef>
              <a:spcAft>
                <a:spcPts val="0"/>
              </a:spcAft>
              <a:buNone/>
            </a:pPr>
            <a:endParaRPr sz="2300">
              <a:latin typeface="Arial"/>
              <a:ea typeface="Arial"/>
              <a:cs typeface="Arial"/>
              <a:sym typeface="Arial"/>
            </a:endParaRPr>
          </a:p>
        </p:txBody>
      </p:sp>
      <p:sp>
        <p:nvSpPr>
          <p:cNvPr id="560" name="Google Shape;560;p73"/>
          <p:cNvSpPr txBox="1">
            <a:spLocks noGrp="1"/>
          </p:cNvSpPr>
          <p:nvPr>
            <p:ph type="title"/>
          </p:nvPr>
        </p:nvSpPr>
        <p:spPr>
          <a:xfrm>
            <a:off x="272400" y="15239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Different platforms for computing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4"/>
          <p:cNvSpPr txBox="1">
            <a:spLocks noGrp="1"/>
          </p:cNvSpPr>
          <p:nvPr>
            <p:ph type="title"/>
          </p:nvPr>
        </p:nvSpPr>
        <p:spPr>
          <a:xfrm>
            <a:off x="274325" y="155450"/>
            <a:ext cx="8624100" cy="1023000"/>
          </a:xfrm>
          <a:prstGeom prst="rect">
            <a:avLst/>
          </a:prstGeom>
        </p:spPr>
        <p:txBody>
          <a:bodyPr spcFirstLastPara="1" wrap="square" lIns="0" tIns="0" rIns="0" bIns="0" anchor="t" anchorCtr="0">
            <a:noAutofit/>
          </a:bodyPr>
          <a:lstStyle/>
          <a:p>
            <a:pPr marL="0" lvl="0" indent="0" algn="l" rtl="0">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566" name="Google Shape;566;p74"/>
          <p:cNvSpPr txBox="1"/>
          <p:nvPr/>
        </p:nvSpPr>
        <p:spPr>
          <a:xfrm>
            <a:off x="630936" y="1735600"/>
            <a:ext cx="8457000" cy="2160600"/>
          </a:xfrm>
          <a:prstGeom prst="rect">
            <a:avLst/>
          </a:prstGeom>
          <a:noFill/>
          <a:ln>
            <a:noFill/>
          </a:ln>
        </p:spPr>
        <p:txBody>
          <a:bodyPr spcFirstLastPara="1" wrap="square" lIns="91425" tIns="91425" rIns="91425" bIns="91425" anchor="t" anchorCtr="0">
            <a:spAutoFit/>
          </a:bodyPr>
          <a:lstStyle/>
          <a:p>
            <a:pPr marL="457200" lvl="0" indent="-374650" algn="l" rtl="0">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marL="914400" lvl="1" indent="-368300" algn="l" rtl="0">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marL="457200" lvl="0" indent="0" algn="l" rtl="0">
              <a:lnSpc>
                <a:spcPct val="115000"/>
              </a:lnSpc>
              <a:spcBef>
                <a:spcPts val="1000"/>
              </a:spcBef>
              <a:spcAft>
                <a:spcPts val="0"/>
              </a:spcAft>
              <a:buNone/>
            </a:pPr>
            <a:endParaRPr sz="1000">
              <a:solidFill>
                <a:srgbClr val="002B42"/>
              </a:solidFill>
            </a:endParaRPr>
          </a:p>
          <a:p>
            <a:pPr marL="457200" lvl="0" indent="-374650" algn="l" rtl="0">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marL="914400" lvl="1" indent="-368300" algn="l" rtl="0">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5"/>
          <p:cNvSpPr txBox="1">
            <a:spLocks noGrp="1"/>
          </p:cNvSpPr>
          <p:nvPr>
            <p:ph type="body" idx="1"/>
          </p:nvPr>
        </p:nvSpPr>
        <p:spPr>
          <a:xfrm>
            <a:off x="628650" y="1143000"/>
            <a:ext cx="7886700" cy="3584400"/>
          </a:xfrm>
          <a:prstGeom prst="rect">
            <a:avLst/>
          </a:prstGeom>
          <a:noFill/>
          <a:ln>
            <a:noFill/>
          </a:ln>
        </p:spPr>
        <p:txBody>
          <a:bodyPr spcFirstLastPara="1" wrap="square" lIns="137150" tIns="0" rIns="0" bIns="0" anchor="t" anchorCtr="0">
            <a:spAutoFit/>
          </a:bodyPr>
          <a:lstStyle/>
          <a:p>
            <a:pPr marL="342900" lvl="0" indent="-381000" algn="l" rtl="0">
              <a:lnSpc>
                <a:spcPct val="90000"/>
              </a:lnSpc>
              <a:spcBef>
                <a:spcPts val="0"/>
              </a:spcBef>
              <a:spcAft>
                <a:spcPts val="0"/>
              </a:spcAft>
              <a:buClr>
                <a:srgbClr val="002B42"/>
              </a:buClr>
              <a:buSzPts val="2200"/>
              <a:buChar char="●"/>
            </a:pPr>
            <a:r>
              <a:rPr lang="en" sz="2200" b="1"/>
              <a:t>Graphical User Interface</a:t>
            </a:r>
            <a:endParaRPr sz="2200" b="1"/>
          </a:p>
          <a:p>
            <a:pPr marL="939800" lvl="2" indent="-304800" algn="l" rtl="0">
              <a:lnSpc>
                <a:spcPct val="90000"/>
              </a:lnSpc>
              <a:spcBef>
                <a:spcPts val="400"/>
              </a:spcBef>
              <a:spcAft>
                <a:spcPts val="0"/>
              </a:spcAft>
              <a:buClr>
                <a:srgbClr val="002B42"/>
              </a:buClr>
              <a:buSzPts val="2000"/>
              <a:buChar char="●"/>
            </a:pPr>
            <a:r>
              <a:rPr lang="en" sz="2000"/>
              <a:t>Consists of windows, icons, menus, pointers</a:t>
            </a:r>
            <a:endParaRPr sz="2000"/>
          </a:p>
          <a:p>
            <a:pPr marL="939800" lvl="2" indent="-304800" algn="l" rtl="0">
              <a:lnSpc>
                <a:spcPct val="90000"/>
              </a:lnSpc>
              <a:spcBef>
                <a:spcPts val="400"/>
              </a:spcBef>
              <a:spcAft>
                <a:spcPts val="0"/>
              </a:spcAft>
              <a:buClr>
                <a:srgbClr val="002B42"/>
              </a:buClr>
              <a:buSzPts val="2000"/>
              <a:buChar char="●"/>
            </a:pPr>
            <a:r>
              <a:rPr lang="en" sz="2000"/>
              <a:t>Not always available for bioinformatics</a:t>
            </a:r>
            <a:endParaRPr sz="2000"/>
          </a:p>
          <a:p>
            <a:pPr marL="596900" lvl="1" indent="-165100" algn="l" rtl="0">
              <a:lnSpc>
                <a:spcPct val="90000"/>
              </a:lnSpc>
              <a:spcBef>
                <a:spcPts val="400"/>
              </a:spcBef>
              <a:spcAft>
                <a:spcPts val="0"/>
              </a:spcAft>
              <a:buClr>
                <a:srgbClr val="002B42"/>
              </a:buClr>
              <a:buSzPts val="1400"/>
              <a:buNone/>
            </a:pPr>
            <a:endParaRPr sz="2000"/>
          </a:p>
          <a:p>
            <a:pPr marL="342900" lvl="0" indent="-381000" algn="l" rtl="0">
              <a:lnSpc>
                <a:spcPct val="90000"/>
              </a:lnSpc>
              <a:spcBef>
                <a:spcPts val="800"/>
              </a:spcBef>
              <a:spcAft>
                <a:spcPts val="0"/>
              </a:spcAft>
              <a:buClr>
                <a:srgbClr val="002B42"/>
              </a:buClr>
              <a:buSzPts val="2200"/>
              <a:buChar char="●"/>
            </a:pPr>
            <a:r>
              <a:rPr lang="en" sz="2200" b="1"/>
              <a:t>Command Line Interface</a:t>
            </a:r>
            <a:endParaRPr sz="2200" b="1"/>
          </a:p>
          <a:p>
            <a:pPr marL="939800" lvl="2" indent="-304800" algn="l" rtl="0">
              <a:lnSpc>
                <a:spcPct val="90000"/>
              </a:lnSpc>
              <a:spcBef>
                <a:spcPts val="400"/>
              </a:spcBef>
              <a:spcAft>
                <a:spcPts val="0"/>
              </a:spcAft>
              <a:buClr>
                <a:srgbClr val="002B42"/>
              </a:buClr>
              <a:buSzPts val="2000"/>
              <a:buChar char="●"/>
            </a:pPr>
            <a:r>
              <a:rPr lang="en" sz="2000"/>
              <a:t>Text based </a:t>
            </a:r>
            <a:endParaRPr sz="2000"/>
          </a:p>
          <a:p>
            <a:pPr marL="939800" lvl="2" indent="-304800" algn="l" rtl="0">
              <a:lnSpc>
                <a:spcPct val="90000"/>
              </a:lnSpc>
              <a:spcBef>
                <a:spcPts val="400"/>
              </a:spcBef>
              <a:spcAft>
                <a:spcPts val="0"/>
              </a:spcAft>
              <a:buClr>
                <a:srgbClr val="002B42"/>
              </a:buClr>
              <a:buSzPts val="2000"/>
              <a:buChar char="●"/>
            </a:pPr>
            <a:r>
              <a:rPr lang="en" sz="2000"/>
              <a:t>Allow automation by scripting</a:t>
            </a:r>
            <a:endParaRPr sz="2000"/>
          </a:p>
          <a:p>
            <a:pPr marL="939800" lvl="2" indent="-304800" algn="l" rtl="0">
              <a:lnSpc>
                <a:spcPct val="90000"/>
              </a:lnSpc>
              <a:spcBef>
                <a:spcPts val="400"/>
              </a:spcBef>
              <a:spcAft>
                <a:spcPts val="0"/>
              </a:spcAft>
              <a:buClr>
                <a:srgbClr val="002B42"/>
              </a:buClr>
              <a:buSzPts val="2000"/>
              <a:buChar char="●"/>
            </a:pPr>
            <a:r>
              <a:rPr lang="en" sz="2000"/>
              <a:t>Examples</a:t>
            </a:r>
            <a:endParaRPr sz="2000"/>
          </a:p>
          <a:p>
            <a:pPr marL="1587500" lvl="4" indent="-266700" algn="l" rtl="0">
              <a:lnSpc>
                <a:spcPct val="90000"/>
              </a:lnSpc>
              <a:spcBef>
                <a:spcPts val="400"/>
              </a:spcBef>
              <a:spcAft>
                <a:spcPts val="0"/>
              </a:spcAft>
              <a:buClr>
                <a:srgbClr val="002B42"/>
              </a:buClr>
              <a:buSzPts val="1800"/>
              <a:buChar char="●"/>
            </a:pPr>
            <a:r>
              <a:rPr lang="en" sz="1800"/>
              <a:t>Wynton CLI</a:t>
            </a:r>
            <a:endParaRPr sz="1800"/>
          </a:p>
          <a:p>
            <a:pPr marL="1587500" lvl="4" indent="-266700" algn="l" rtl="0">
              <a:lnSpc>
                <a:spcPct val="90000"/>
              </a:lnSpc>
              <a:spcBef>
                <a:spcPts val="400"/>
              </a:spcBef>
              <a:spcAft>
                <a:spcPts val="0"/>
              </a:spcAft>
              <a:buClr>
                <a:srgbClr val="002B42"/>
              </a:buClr>
              <a:buSzPts val="1800"/>
              <a:buChar char="●"/>
            </a:pPr>
            <a:r>
              <a:rPr lang="en" sz="1800"/>
              <a:t>MacOS: Terminal</a:t>
            </a:r>
            <a:endParaRPr sz="1800"/>
          </a:p>
          <a:p>
            <a:pPr marL="1587500" lvl="4" indent="-266700" algn="l" rtl="0">
              <a:lnSpc>
                <a:spcPct val="90000"/>
              </a:lnSpc>
              <a:spcBef>
                <a:spcPts val="400"/>
              </a:spcBef>
              <a:spcAft>
                <a:spcPts val="0"/>
              </a:spcAft>
              <a:buClr>
                <a:srgbClr val="002B42"/>
              </a:buClr>
              <a:buSzPts val="1800"/>
              <a:buChar char="●"/>
            </a:pPr>
            <a:r>
              <a:rPr lang="en" sz="1800"/>
              <a:t>Windows: Command Prompt, PuTTY</a:t>
            </a:r>
            <a:endParaRPr sz="1800"/>
          </a:p>
        </p:txBody>
      </p:sp>
      <p:sp>
        <p:nvSpPr>
          <p:cNvPr id="572" name="Google Shape;572;p75"/>
          <p:cNvSpPr txBox="1"/>
          <p:nvPr/>
        </p:nvSpPr>
        <p:spPr>
          <a:xfrm>
            <a:off x="272400" y="152400"/>
            <a:ext cx="8571000" cy="736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Command line interfaces allow scripting</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1"/>
          <p:cNvSpPr txBox="1">
            <a:spLocks noGrp="1"/>
          </p:cNvSpPr>
          <p:nvPr>
            <p:ph type="title"/>
          </p:nvPr>
        </p:nvSpPr>
        <p:spPr>
          <a:xfrm>
            <a:off x="83650" y="0"/>
            <a:ext cx="91440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Fragments preparation for the sequencer</a:t>
            </a:r>
            <a:endParaRPr/>
          </a:p>
        </p:txBody>
      </p:sp>
      <p:pic>
        <p:nvPicPr>
          <p:cNvPr id="136" name="Google Shape;136;p31"/>
          <p:cNvPicPr preferRelativeResize="0"/>
          <p:nvPr/>
        </p:nvPicPr>
        <p:blipFill>
          <a:blip r:embed="rId3">
            <a:alphaModFix/>
          </a:blip>
          <a:stretch>
            <a:fillRect/>
          </a:stretch>
        </p:blipFill>
        <p:spPr>
          <a:xfrm>
            <a:off x="152400" y="889200"/>
            <a:ext cx="8839200" cy="39997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6"/>
          <p:cNvSpPr txBox="1">
            <a:spLocks noGrp="1"/>
          </p:cNvSpPr>
          <p:nvPr>
            <p:ph type="body" idx="1"/>
          </p:nvPr>
        </p:nvSpPr>
        <p:spPr>
          <a:xfrm>
            <a:off x="628650" y="1632697"/>
            <a:ext cx="3682200" cy="3082500"/>
          </a:xfrm>
          <a:prstGeom prst="rect">
            <a:avLst/>
          </a:prstGeom>
          <a:noFill/>
          <a:ln>
            <a:noFill/>
          </a:ln>
        </p:spPr>
        <p:txBody>
          <a:bodyPr spcFirstLastPara="1" wrap="square" lIns="137150" tIns="0" rIns="0" bIns="0" anchor="t" anchorCtr="0">
            <a:spAutoFit/>
          </a:bodyPr>
          <a:lstStyle/>
          <a:p>
            <a:pPr marL="342900" lvl="0" indent="-349250" algn="l" rtl="0">
              <a:lnSpc>
                <a:spcPct val="90000"/>
              </a:lnSpc>
              <a:spcBef>
                <a:spcPts val="0"/>
              </a:spcBef>
              <a:spcAft>
                <a:spcPts val="0"/>
              </a:spcAft>
              <a:buClr>
                <a:srgbClr val="002B42"/>
              </a:buClr>
              <a:buSzPts val="1700"/>
              <a:buFont typeface="Arial"/>
              <a:buChar char="●"/>
            </a:pPr>
            <a:r>
              <a:rPr lang="en"/>
              <a:t>How to access Wynton? Visit:</a:t>
            </a:r>
            <a:endParaRPr/>
          </a:p>
          <a:p>
            <a:pPr marL="342900" lvl="1" indent="0" algn="l" rtl="0">
              <a:lnSpc>
                <a:spcPct val="90000"/>
              </a:lnSpc>
              <a:spcBef>
                <a:spcPts val="400"/>
              </a:spcBef>
              <a:spcAft>
                <a:spcPts val="0"/>
              </a:spcAft>
              <a:buClr>
                <a:srgbClr val="002B42"/>
              </a:buClr>
              <a:buSzPts val="1400"/>
              <a:buNone/>
            </a:pPr>
            <a:r>
              <a:rPr lang="en" u="sng">
                <a:solidFill>
                  <a:schemeClr val="hlink"/>
                </a:solidFill>
                <a:hlinkClick r:id="rId3"/>
              </a:rPr>
              <a:t>https://wynton.ucsf.edu/hpc/get-started/access-cluster.html</a:t>
            </a:r>
            <a:endParaRPr/>
          </a:p>
          <a:p>
            <a:pPr marL="88900" lvl="0" indent="0" algn="l" rtl="0">
              <a:lnSpc>
                <a:spcPct val="90000"/>
              </a:lnSpc>
              <a:spcBef>
                <a:spcPts val="800"/>
              </a:spcBef>
              <a:spcAft>
                <a:spcPts val="0"/>
              </a:spcAft>
              <a:buClr>
                <a:srgbClr val="002B42"/>
              </a:buClr>
              <a:buSzPts val="1700"/>
              <a:buNone/>
            </a:pPr>
            <a:endParaRPr/>
          </a:p>
          <a:p>
            <a:pPr marL="431800" lvl="0" indent="-349250" algn="l" rtl="0">
              <a:lnSpc>
                <a:spcPct val="90000"/>
              </a:lnSpc>
              <a:spcBef>
                <a:spcPts val="800"/>
              </a:spcBef>
              <a:spcAft>
                <a:spcPts val="0"/>
              </a:spcAft>
              <a:buClr>
                <a:srgbClr val="002B42"/>
              </a:buClr>
              <a:buSzPts val="1700"/>
              <a:buChar char="●"/>
            </a:pPr>
            <a:r>
              <a:rPr lang="en"/>
              <a:t>Most universities/ institutions doing data-intensive science have HPC cluster on campus.</a:t>
            </a:r>
            <a:endParaRPr/>
          </a:p>
        </p:txBody>
      </p:sp>
      <p:sp>
        <p:nvSpPr>
          <p:cNvPr id="579" name="Google Shape;579;p76"/>
          <p:cNvSpPr txBox="1">
            <a:spLocks noGrp="1"/>
          </p:cNvSpPr>
          <p:nvPr>
            <p:ph type="sldNum" idx="12"/>
          </p:nvPr>
        </p:nvSpPr>
        <p:spPr>
          <a:xfrm>
            <a:off x="4843463" y="3575447"/>
            <a:ext cx="1543200" cy="205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580" name="Google Shape;580;p76"/>
          <p:cNvPicPr preferRelativeResize="0"/>
          <p:nvPr/>
        </p:nvPicPr>
        <p:blipFill rotWithShape="1">
          <a:blip r:embed="rId4">
            <a:alphaModFix/>
          </a:blip>
          <a:srcRect/>
          <a:stretch/>
        </p:blipFill>
        <p:spPr>
          <a:xfrm>
            <a:off x="4310743" y="1358384"/>
            <a:ext cx="4650377" cy="3044190"/>
          </a:xfrm>
          <a:prstGeom prst="rect">
            <a:avLst/>
          </a:prstGeom>
          <a:noFill/>
          <a:ln>
            <a:noFill/>
          </a:ln>
        </p:spPr>
      </p:pic>
      <p:sp>
        <p:nvSpPr>
          <p:cNvPr id="581" name="Google Shape;581;p76"/>
          <p:cNvSpPr txBox="1"/>
          <p:nvPr/>
        </p:nvSpPr>
        <p:spPr>
          <a:xfrm>
            <a:off x="6368143" y="4767263"/>
            <a:ext cx="1655700" cy="152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800" b="0" i="0" u="none" strike="noStrike" cap="none">
                <a:solidFill>
                  <a:schemeClr val="dk1"/>
                </a:solidFill>
                <a:latin typeface="Helvetica Neue"/>
                <a:ea typeface="Helvetica Neue"/>
                <a:cs typeface="Helvetica Neue"/>
                <a:sym typeface="Helvetica Neue"/>
              </a:rPr>
              <a:t>(see Description for image source)</a:t>
            </a:r>
            <a:endParaRPr sz="1100"/>
          </a:p>
        </p:txBody>
      </p:sp>
      <p:sp>
        <p:nvSpPr>
          <p:cNvPr id="582" name="Google Shape;582;p76"/>
          <p:cNvSpPr txBox="1"/>
          <p:nvPr/>
        </p:nvSpPr>
        <p:spPr>
          <a:xfrm>
            <a:off x="272400" y="152400"/>
            <a:ext cx="8571000" cy="10809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Wynton is a high-performance computing (HPC) system for UCSF affiliates</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7"/>
          <p:cNvSpPr txBox="1">
            <a:spLocks noGrp="1"/>
          </p:cNvSpPr>
          <p:nvPr>
            <p:ph type="body" idx="1"/>
          </p:nvPr>
        </p:nvSpPr>
        <p:spPr>
          <a:xfrm>
            <a:off x="628650" y="1371600"/>
            <a:ext cx="3966300" cy="3477600"/>
          </a:xfrm>
          <a:prstGeom prst="rect">
            <a:avLst/>
          </a:prstGeom>
          <a:noFill/>
          <a:ln>
            <a:noFill/>
          </a:ln>
        </p:spPr>
        <p:txBody>
          <a:bodyPr spcFirstLastPara="1" wrap="square" lIns="137150" tIns="0" rIns="0" bIns="0" anchor="t" anchorCtr="0">
            <a:spAutoFit/>
          </a:bodyPr>
          <a:lstStyle/>
          <a:p>
            <a:pPr marL="342900" lvl="0" indent="-349250" algn="l" rtl="0">
              <a:lnSpc>
                <a:spcPct val="90000"/>
              </a:lnSpc>
              <a:spcBef>
                <a:spcPts val="0"/>
              </a:spcBef>
              <a:spcAft>
                <a:spcPts val="0"/>
              </a:spcAft>
              <a:buClr>
                <a:srgbClr val="002B42"/>
              </a:buClr>
              <a:buSzPts val="1700"/>
              <a:buFont typeface="Arial"/>
              <a:buChar char="●"/>
            </a:pPr>
            <a:r>
              <a:rPr lang="en"/>
              <a:t>Tools are constantly under development</a:t>
            </a:r>
            <a:endParaRPr/>
          </a:p>
          <a:p>
            <a:pPr marL="596900" lvl="1" indent="-254000" algn="l" rtl="0">
              <a:lnSpc>
                <a:spcPct val="90000"/>
              </a:lnSpc>
              <a:spcBef>
                <a:spcPts val="400"/>
              </a:spcBef>
              <a:spcAft>
                <a:spcPts val="0"/>
              </a:spcAft>
              <a:buClr>
                <a:srgbClr val="002B42"/>
              </a:buClr>
              <a:buSzPts val="1400"/>
              <a:buChar char="●"/>
            </a:pPr>
            <a:r>
              <a:rPr lang="en"/>
              <a:t>=&gt; Many versions around</a:t>
            </a:r>
            <a:endParaRPr/>
          </a:p>
          <a:p>
            <a:pPr marL="596900" lvl="1" indent="-215900" algn="l" rtl="0">
              <a:lnSpc>
                <a:spcPct val="90000"/>
              </a:lnSpc>
              <a:spcBef>
                <a:spcPts val="400"/>
              </a:spcBef>
              <a:spcAft>
                <a:spcPts val="0"/>
              </a:spcAft>
              <a:buClr>
                <a:srgbClr val="002B42"/>
              </a:buClr>
              <a:buSzPts val="700"/>
              <a:buNone/>
            </a:pPr>
            <a:endParaRPr sz="800"/>
          </a:p>
          <a:p>
            <a:pPr marL="342900" lvl="0" indent="-349250" algn="l" rtl="0">
              <a:lnSpc>
                <a:spcPct val="90000"/>
              </a:lnSpc>
              <a:spcBef>
                <a:spcPts val="800"/>
              </a:spcBef>
              <a:spcAft>
                <a:spcPts val="0"/>
              </a:spcAft>
              <a:buClr>
                <a:srgbClr val="002B42"/>
              </a:buClr>
              <a:buSzPts val="1700"/>
              <a:buFont typeface="Arial"/>
              <a:buChar char="●"/>
            </a:pPr>
            <a:r>
              <a:rPr lang="en"/>
              <a:t>Dependencies complicate installations</a:t>
            </a:r>
            <a:endParaRPr/>
          </a:p>
          <a:p>
            <a:pPr marL="596900" lvl="1" indent="-254000" algn="l" rtl="0">
              <a:lnSpc>
                <a:spcPct val="90000"/>
              </a:lnSpc>
              <a:spcBef>
                <a:spcPts val="400"/>
              </a:spcBef>
              <a:spcAft>
                <a:spcPts val="0"/>
              </a:spcAft>
              <a:buClr>
                <a:srgbClr val="002B42"/>
              </a:buClr>
              <a:buSzPts val="1400"/>
              <a:buChar char="●"/>
            </a:pPr>
            <a:r>
              <a:rPr lang="en"/>
              <a:t>Dependencies are also constantly under development</a:t>
            </a:r>
            <a:endParaRPr/>
          </a:p>
          <a:p>
            <a:pPr marL="596900" lvl="1" indent="-254000" algn="l" rtl="0">
              <a:lnSpc>
                <a:spcPct val="90000"/>
              </a:lnSpc>
              <a:spcBef>
                <a:spcPts val="400"/>
              </a:spcBef>
              <a:spcAft>
                <a:spcPts val="0"/>
              </a:spcAft>
              <a:buClr>
                <a:srgbClr val="002B42"/>
              </a:buClr>
              <a:buSzPts val="1400"/>
              <a:buChar char="●"/>
            </a:pPr>
            <a:r>
              <a:rPr lang="en"/>
              <a:t>=&gt; Many versions around</a:t>
            </a:r>
            <a:endParaRPr/>
          </a:p>
          <a:p>
            <a:pPr marL="342900" lvl="0" indent="-304800" algn="l" rtl="0">
              <a:lnSpc>
                <a:spcPct val="90000"/>
              </a:lnSpc>
              <a:spcBef>
                <a:spcPts val="800"/>
              </a:spcBef>
              <a:spcAft>
                <a:spcPts val="0"/>
              </a:spcAft>
              <a:buClr>
                <a:srgbClr val="002B42"/>
              </a:buClr>
              <a:buSzPts val="700"/>
              <a:buFont typeface="Arial"/>
              <a:buNone/>
            </a:pPr>
            <a:endParaRPr sz="800"/>
          </a:p>
          <a:p>
            <a:pPr marL="342900" lvl="0" indent="-349250" algn="l" rtl="0">
              <a:lnSpc>
                <a:spcPct val="90000"/>
              </a:lnSpc>
              <a:spcBef>
                <a:spcPts val="800"/>
              </a:spcBef>
              <a:spcAft>
                <a:spcPts val="0"/>
              </a:spcAft>
              <a:buClr>
                <a:srgbClr val="002B42"/>
              </a:buClr>
              <a:buSzPts val="1700"/>
              <a:buFont typeface="Arial"/>
              <a:buChar char="●"/>
            </a:pPr>
            <a:r>
              <a:rPr lang="en"/>
              <a:t>Different labs use different programming languages</a:t>
            </a:r>
            <a:endParaRPr/>
          </a:p>
        </p:txBody>
      </p:sp>
      <p:sp>
        <p:nvSpPr>
          <p:cNvPr id="589" name="Google Shape;589;p77"/>
          <p:cNvSpPr txBox="1">
            <a:spLocks noGrp="1"/>
          </p:cNvSpPr>
          <p:nvPr>
            <p:ph type="sldNum" idx="12"/>
          </p:nvPr>
        </p:nvSpPr>
        <p:spPr>
          <a:xfrm>
            <a:off x="4843463" y="3575447"/>
            <a:ext cx="1543200" cy="205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590" name="Google Shape;590;p77"/>
          <p:cNvPicPr preferRelativeResize="0"/>
          <p:nvPr/>
        </p:nvPicPr>
        <p:blipFill rotWithShape="1">
          <a:blip r:embed="rId3">
            <a:alphaModFix/>
          </a:blip>
          <a:srcRect/>
          <a:stretch/>
        </p:blipFill>
        <p:spPr>
          <a:xfrm>
            <a:off x="4999808" y="1331714"/>
            <a:ext cx="3886201" cy="3435549"/>
          </a:xfrm>
          <a:prstGeom prst="rect">
            <a:avLst/>
          </a:prstGeom>
          <a:noFill/>
          <a:ln>
            <a:noFill/>
          </a:ln>
        </p:spPr>
      </p:pic>
      <p:sp>
        <p:nvSpPr>
          <p:cNvPr id="591" name="Google Shape;591;p77"/>
          <p:cNvSpPr txBox="1"/>
          <p:nvPr/>
        </p:nvSpPr>
        <p:spPr>
          <a:xfrm>
            <a:off x="272400" y="152400"/>
            <a:ext cx="8571000" cy="736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Containers enable reproducibility</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8"/>
          <p:cNvSpPr txBox="1">
            <a:spLocks noGrp="1"/>
          </p:cNvSpPr>
          <p:nvPr>
            <p:ph type="body" idx="1"/>
          </p:nvPr>
        </p:nvSpPr>
        <p:spPr>
          <a:xfrm>
            <a:off x="628649" y="1407362"/>
            <a:ext cx="3584100" cy="3138000"/>
          </a:xfrm>
          <a:prstGeom prst="rect">
            <a:avLst/>
          </a:prstGeom>
          <a:noFill/>
          <a:ln>
            <a:noFill/>
          </a:ln>
        </p:spPr>
        <p:txBody>
          <a:bodyPr spcFirstLastPara="1" wrap="square" lIns="137150" tIns="0" rIns="0" bIns="0" anchor="t" anchorCtr="0">
            <a:spAutoFit/>
          </a:bodyPr>
          <a:lstStyle/>
          <a:p>
            <a:pPr marL="342900" lvl="0" indent="-349250" algn="l" rtl="0">
              <a:lnSpc>
                <a:spcPct val="90000"/>
              </a:lnSpc>
              <a:spcBef>
                <a:spcPts val="0"/>
              </a:spcBef>
              <a:spcAft>
                <a:spcPts val="0"/>
              </a:spcAft>
              <a:buClr>
                <a:srgbClr val="002B42"/>
              </a:buClr>
              <a:buSzPts val="1700"/>
              <a:buFont typeface="Arial"/>
              <a:buChar char="●"/>
            </a:pPr>
            <a:r>
              <a:rPr lang="en"/>
              <a:t>Containerization software examples:</a:t>
            </a:r>
            <a:endParaRPr/>
          </a:p>
          <a:p>
            <a:pPr marL="596900" lvl="1" indent="-254000" algn="l" rtl="0">
              <a:lnSpc>
                <a:spcPct val="90000"/>
              </a:lnSpc>
              <a:spcBef>
                <a:spcPts val="400"/>
              </a:spcBef>
              <a:spcAft>
                <a:spcPts val="0"/>
              </a:spcAft>
              <a:buClr>
                <a:srgbClr val="002B42"/>
              </a:buClr>
              <a:buSzPts val="1400"/>
              <a:buChar char="●"/>
            </a:pPr>
            <a:r>
              <a:rPr lang="en"/>
              <a:t>Singularity </a:t>
            </a:r>
            <a:endParaRPr/>
          </a:p>
          <a:p>
            <a:pPr marL="596900" lvl="1" indent="-254000" algn="l" rtl="0">
              <a:lnSpc>
                <a:spcPct val="90000"/>
              </a:lnSpc>
              <a:spcBef>
                <a:spcPts val="400"/>
              </a:spcBef>
              <a:spcAft>
                <a:spcPts val="0"/>
              </a:spcAft>
              <a:buClr>
                <a:srgbClr val="002B42"/>
              </a:buClr>
              <a:buSzPts val="1400"/>
              <a:buChar char="●"/>
            </a:pPr>
            <a:r>
              <a:rPr lang="en"/>
              <a:t>Docker (has security issues in the context of HPC)</a:t>
            </a:r>
            <a:endParaRPr/>
          </a:p>
          <a:p>
            <a:pPr marL="596900" lvl="1" indent="-215900" algn="l" rtl="0">
              <a:lnSpc>
                <a:spcPct val="90000"/>
              </a:lnSpc>
              <a:spcBef>
                <a:spcPts val="400"/>
              </a:spcBef>
              <a:spcAft>
                <a:spcPts val="0"/>
              </a:spcAft>
              <a:buClr>
                <a:srgbClr val="002B42"/>
              </a:buClr>
              <a:buSzPts val="500"/>
              <a:buNone/>
            </a:pPr>
            <a:endParaRPr sz="700"/>
          </a:p>
          <a:p>
            <a:pPr marL="342900" lvl="0" indent="-349250" algn="l" rtl="0">
              <a:lnSpc>
                <a:spcPct val="90000"/>
              </a:lnSpc>
              <a:spcBef>
                <a:spcPts val="800"/>
              </a:spcBef>
              <a:spcAft>
                <a:spcPts val="0"/>
              </a:spcAft>
              <a:buClr>
                <a:srgbClr val="002B42"/>
              </a:buClr>
              <a:buSzPts val="1700"/>
              <a:buFont typeface="Arial"/>
              <a:buChar char="●"/>
            </a:pPr>
            <a:r>
              <a:rPr lang="en"/>
              <a:t>Containers can be deployed on commercial cloud computing platforms, e.g., Amazon Web Services</a:t>
            </a:r>
            <a:endParaRPr/>
          </a:p>
        </p:txBody>
      </p:sp>
      <p:sp>
        <p:nvSpPr>
          <p:cNvPr id="598" name="Google Shape;598;p78"/>
          <p:cNvSpPr txBox="1">
            <a:spLocks noGrp="1"/>
          </p:cNvSpPr>
          <p:nvPr>
            <p:ph type="sldNum" idx="12"/>
          </p:nvPr>
        </p:nvSpPr>
        <p:spPr>
          <a:xfrm>
            <a:off x="4843463" y="3575447"/>
            <a:ext cx="1543200" cy="205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599" name="Google Shape;599;p78"/>
          <p:cNvPicPr preferRelativeResize="0"/>
          <p:nvPr/>
        </p:nvPicPr>
        <p:blipFill rotWithShape="1">
          <a:blip r:embed="rId3">
            <a:alphaModFix/>
          </a:blip>
          <a:srcRect l="1739" t="1960"/>
          <a:stretch/>
        </p:blipFill>
        <p:spPr>
          <a:xfrm>
            <a:off x="4530575" y="1466025"/>
            <a:ext cx="4105656" cy="3067552"/>
          </a:xfrm>
          <a:prstGeom prst="rect">
            <a:avLst/>
          </a:prstGeom>
          <a:noFill/>
          <a:ln>
            <a:noFill/>
          </a:ln>
        </p:spPr>
      </p:pic>
      <p:sp>
        <p:nvSpPr>
          <p:cNvPr id="600" name="Google Shape;600;p78"/>
          <p:cNvSpPr txBox="1"/>
          <p:nvPr/>
        </p:nvSpPr>
        <p:spPr>
          <a:xfrm>
            <a:off x="6368143" y="4767263"/>
            <a:ext cx="1655700" cy="152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800" b="0" i="0" u="none" strike="noStrike" cap="none">
                <a:solidFill>
                  <a:schemeClr val="dk1"/>
                </a:solidFill>
                <a:latin typeface="Helvetica Neue"/>
                <a:ea typeface="Helvetica Neue"/>
                <a:cs typeface="Helvetica Neue"/>
                <a:sym typeface="Helvetica Neue"/>
              </a:rPr>
              <a:t>(see Description for image source)</a:t>
            </a:r>
            <a:endParaRPr sz="1100"/>
          </a:p>
        </p:txBody>
      </p:sp>
      <p:sp>
        <p:nvSpPr>
          <p:cNvPr id="601" name="Google Shape;601;p78"/>
          <p:cNvSpPr txBox="1"/>
          <p:nvPr/>
        </p:nvSpPr>
        <p:spPr>
          <a:xfrm>
            <a:off x="272400" y="152400"/>
            <a:ext cx="8571000" cy="858000"/>
          </a:xfrm>
          <a:prstGeom prst="rect">
            <a:avLst/>
          </a:prstGeom>
          <a:noFill/>
          <a:ln>
            <a:noFill/>
          </a:ln>
        </p:spPr>
        <p:txBody>
          <a:bodyPr spcFirstLastPara="1" wrap="square" lIns="0" tIns="0" rIns="0" bIns="0" anchor="t" anchorCtr="0">
            <a:normAutofit lnSpcReduction="10000"/>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A container is like a computer within a computer</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9"/>
          <p:cNvSpPr txBox="1">
            <a:spLocks noGrp="1"/>
          </p:cNvSpPr>
          <p:nvPr>
            <p:ph type="body" idx="1"/>
          </p:nvPr>
        </p:nvSpPr>
        <p:spPr>
          <a:xfrm>
            <a:off x="628650" y="1407364"/>
            <a:ext cx="7836300" cy="3336600"/>
          </a:xfrm>
          <a:prstGeom prst="rect">
            <a:avLst/>
          </a:prstGeom>
          <a:noFill/>
          <a:ln>
            <a:noFill/>
          </a:ln>
        </p:spPr>
        <p:txBody>
          <a:bodyPr spcFirstLastPara="1" wrap="square" lIns="137150" tIns="0" rIns="0" bIns="0" anchor="t" anchorCtr="0">
            <a:spAutoFit/>
          </a:bodyPr>
          <a:lstStyle/>
          <a:p>
            <a:pPr marL="342900" lvl="0" indent="0" algn="l" rtl="0">
              <a:lnSpc>
                <a:spcPct val="90000"/>
              </a:lnSpc>
              <a:spcBef>
                <a:spcPts val="0"/>
              </a:spcBef>
              <a:spcAft>
                <a:spcPts val="0"/>
              </a:spcAft>
              <a:buNone/>
            </a:pPr>
            <a:endParaRPr/>
          </a:p>
          <a:p>
            <a:pPr marL="342900" lvl="0" indent="-349250" algn="l" rtl="0">
              <a:lnSpc>
                <a:spcPct val="90000"/>
              </a:lnSpc>
              <a:spcBef>
                <a:spcPts val="0"/>
              </a:spcBef>
              <a:spcAft>
                <a:spcPts val="0"/>
              </a:spcAft>
              <a:buClr>
                <a:srgbClr val="002B42"/>
              </a:buClr>
              <a:buSzPts val="1700"/>
              <a:buFont typeface="Arial"/>
              <a:buChar char="●"/>
            </a:pPr>
            <a:r>
              <a:rPr lang="en"/>
              <a:t>Limited support for MacOS</a:t>
            </a:r>
            <a:endParaRPr/>
          </a:p>
          <a:p>
            <a:pPr marL="342900" lvl="0" indent="-241300" algn="l" rtl="0">
              <a:lnSpc>
                <a:spcPct val="90000"/>
              </a:lnSpc>
              <a:spcBef>
                <a:spcPts val="800"/>
              </a:spcBef>
              <a:spcAft>
                <a:spcPts val="0"/>
              </a:spcAft>
              <a:buClr>
                <a:srgbClr val="002B42"/>
              </a:buClr>
              <a:buSzPts val="1700"/>
              <a:buFont typeface="Arial"/>
              <a:buNone/>
            </a:pPr>
            <a:endParaRPr/>
          </a:p>
          <a:p>
            <a:pPr marL="342900" lvl="0" indent="-349250" algn="l" rtl="0">
              <a:lnSpc>
                <a:spcPct val="90000"/>
              </a:lnSpc>
              <a:spcBef>
                <a:spcPts val="800"/>
              </a:spcBef>
              <a:spcAft>
                <a:spcPts val="0"/>
              </a:spcAft>
              <a:buClr>
                <a:srgbClr val="002B42"/>
              </a:buClr>
              <a:buSzPts val="1700"/>
              <a:buFont typeface="Arial"/>
              <a:buChar char="●"/>
            </a:pPr>
            <a:r>
              <a:rPr lang="en"/>
              <a:t>Even more limited support for Microsoft Windows</a:t>
            </a:r>
            <a:endParaRPr/>
          </a:p>
          <a:p>
            <a:pPr marL="0" lvl="0" indent="0" algn="l" rtl="0">
              <a:lnSpc>
                <a:spcPct val="90000"/>
              </a:lnSpc>
              <a:spcBef>
                <a:spcPts val="800"/>
              </a:spcBef>
              <a:spcAft>
                <a:spcPts val="0"/>
              </a:spcAft>
              <a:buNone/>
            </a:pPr>
            <a:endParaRPr/>
          </a:p>
          <a:p>
            <a:pPr marL="0" lvl="0" indent="0" algn="l" rtl="0">
              <a:lnSpc>
                <a:spcPct val="90000"/>
              </a:lnSpc>
              <a:spcBef>
                <a:spcPts val="800"/>
              </a:spcBef>
              <a:spcAft>
                <a:spcPts val="0"/>
              </a:spcAft>
              <a:buNone/>
            </a:pPr>
            <a:endParaRPr/>
          </a:p>
          <a:p>
            <a:pPr marL="0" lvl="0" indent="0" algn="l" rtl="0">
              <a:lnSpc>
                <a:spcPct val="90000"/>
              </a:lnSpc>
              <a:spcBef>
                <a:spcPts val="800"/>
              </a:spcBef>
              <a:spcAft>
                <a:spcPts val="0"/>
              </a:spcAft>
              <a:buNone/>
            </a:pPr>
            <a:endParaRPr/>
          </a:p>
          <a:p>
            <a:pPr marL="0" lvl="0" indent="0" algn="l" rtl="0">
              <a:lnSpc>
                <a:spcPct val="90000"/>
              </a:lnSpc>
              <a:spcBef>
                <a:spcPts val="800"/>
              </a:spcBef>
              <a:spcAft>
                <a:spcPts val="0"/>
              </a:spcAft>
              <a:buNone/>
            </a:pPr>
            <a:endParaRPr/>
          </a:p>
          <a:p>
            <a:pPr marL="0" lvl="0" indent="0" algn="l" rtl="0">
              <a:lnSpc>
                <a:spcPct val="90000"/>
              </a:lnSpc>
              <a:spcBef>
                <a:spcPts val="800"/>
              </a:spcBef>
              <a:spcAft>
                <a:spcPts val="0"/>
              </a:spcAft>
              <a:buNone/>
            </a:pPr>
            <a:endParaRPr/>
          </a:p>
        </p:txBody>
      </p:sp>
      <p:sp>
        <p:nvSpPr>
          <p:cNvPr id="608" name="Google Shape;608;p79"/>
          <p:cNvSpPr txBox="1"/>
          <p:nvPr/>
        </p:nvSpPr>
        <p:spPr>
          <a:xfrm>
            <a:off x="272400" y="152400"/>
            <a:ext cx="8571000" cy="858000"/>
          </a:xfrm>
          <a:prstGeom prst="rect">
            <a:avLst/>
          </a:prstGeom>
          <a:noFill/>
          <a:ln>
            <a:noFill/>
          </a:ln>
        </p:spPr>
        <p:txBody>
          <a:bodyPr spcFirstLastPara="1" wrap="square" lIns="0" tIns="0" rIns="0" bIns="0" anchor="t" anchorCtr="0">
            <a:normAutofit lnSpcReduction="10000"/>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Best to use singularity with Linux (currently)</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0"/>
          <p:cNvSpPr txBox="1">
            <a:spLocks noGrp="1"/>
          </p:cNvSpPr>
          <p:nvPr>
            <p:ph type="title"/>
          </p:nvPr>
        </p:nvSpPr>
        <p:spPr>
          <a:xfrm>
            <a:off x="157850" y="512750"/>
            <a:ext cx="7886700" cy="2621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marL="0" lvl="0" indent="0" algn="l" rtl="0">
              <a:spcBef>
                <a:spcPts val="0"/>
              </a:spcBef>
              <a:spcAft>
                <a:spcPts val="0"/>
              </a:spcAft>
              <a:buClr>
                <a:schemeClr val="dk1"/>
              </a:buClr>
              <a:buSzPts val="1100"/>
              <a:buFont typeface="Arial"/>
              <a:buNone/>
            </a:pPr>
            <a:r>
              <a:rPr lang="en" sz="2000"/>
              <a:t>(</a:t>
            </a:r>
            <a:r>
              <a:rPr lang="en" sz="2000" u="sng">
                <a:solidFill>
                  <a:schemeClr val="hlink"/>
                </a:solidFill>
                <a:hlinkClick r:id="rId4"/>
              </a:rPr>
              <a:t>https://docs.docker.com/desktop/install/windows-install/</a:t>
            </a:r>
            <a:r>
              <a:rPr lang="en" sz="2000"/>
              <a:t> )</a:t>
            </a:r>
            <a:endParaRPr sz="2000"/>
          </a:p>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1"/>
          <p:cNvSpPr txBox="1">
            <a:spLocks noGrp="1"/>
          </p:cNvSpPr>
          <p:nvPr>
            <p:ph type="title"/>
          </p:nvPr>
        </p:nvSpPr>
        <p:spPr>
          <a:xfrm>
            <a:off x="118872" y="0"/>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3100"/>
              <a:t>Session 1: Take-home messages</a:t>
            </a:r>
            <a:endParaRPr sz="3100"/>
          </a:p>
        </p:txBody>
      </p:sp>
      <p:sp>
        <p:nvSpPr>
          <p:cNvPr id="619" name="Google Shape;619;p81"/>
          <p:cNvSpPr txBox="1"/>
          <p:nvPr/>
        </p:nvSpPr>
        <p:spPr>
          <a:xfrm>
            <a:off x="118875" y="465375"/>
            <a:ext cx="8727000" cy="1971600"/>
          </a:xfrm>
          <a:prstGeom prst="rect">
            <a:avLst/>
          </a:prstGeom>
          <a:noFill/>
          <a:ln>
            <a:noFill/>
          </a:ln>
        </p:spPr>
        <p:txBody>
          <a:bodyPr spcFirstLastPara="1" wrap="square" lIns="91425" tIns="91425" rIns="91425" bIns="91425" anchor="t" anchorCtr="0">
            <a:spAutoFit/>
          </a:bodyPr>
          <a:lstStyle/>
          <a:p>
            <a:pPr marL="457200" lvl="0" indent="-349250" algn="l" rtl="0">
              <a:lnSpc>
                <a:spcPct val="90000"/>
              </a:lnSpc>
              <a:spcBef>
                <a:spcPts val="0"/>
              </a:spcBef>
              <a:spcAft>
                <a:spcPts val="0"/>
              </a:spcAft>
              <a:buClr>
                <a:schemeClr val="dk1"/>
              </a:buClr>
              <a:buSzPts val="1900"/>
              <a:buAutoNum type="arabicParenR"/>
            </a:pPr>
            <a:r>
              <a:rPr lang="en" sz="1900">
                <a:solidFill>
                  <a:schemeClr val="dk1"/>
                </a:solidFill>
              </a:rPr>
              <a:t>Define your hypothesis and datasets before planning RNA-seq experiment</a:t>
            </a:r>
            <a:endParaRPr sz="1900">
              <a:solidFill>
                <a:schemeClr val="dk1"/>
              </a:solidFill>
            </a:endParaRPr>
          </a:p>
          <a:p>
            <a:pPr marL="0" lvl="0" indent="0" algn="l" rtl="0">
              <a:lnSpc>
                <a:spcPct val="90000"/>
              </a:lnSpc>
              <a:spcBef>
                <a:spcPts val="0"/>
              </a:spcBef>
              <a:spcAft>
                <a:spcPts val="0"/>
              </a:spcAft>
              <a:buNone/>
            </a:pPr>
            <a:endParaRPr sz="1900">
              <a:solidFill>
                <a:schemeClr val="dk1"/>
              </a:solidFill>
            </a:endParaRPr>
          </a:p>
          <a:p>
            <a:pPr marL="457200" lvl="0" indent="-349250" algn="l" rtl="0">
              <a:lnSpc>
                <a:spcPct val="90000"/>
              </a:lnSpc>
              <a:spcBef>
                <a:spcPts val="0"/>
              </a:spcBef>
              <a:spcAft>
                <a:spcPts val="0"/>
              </a:spcAft>
              <a:buClr>
                <a:schemeClr val="dk1"/>
              </a:buClr>
              <a:buSzPts val="1900"/>
              <a:buAutoNum type="arabicParenR"/>
            </a:pPr>
            <a:r>
              <a:rPr lang="en" sz="1900">
                <a:solidFill>
                  <a:schemeClr val="dk1"/>
                </a:solidFill>
              </a:rPr>
              <a:t>Each steps of the analysis can be affected by some kind of bias - Check the quality after each step!</a:t>
            </a:r>
            <a:endParaRPr sz="1900">
              <a:solidFill>
                <a:schemeClr val="dk1"/>
              </a:solidFill>
            </a:endParaRPr>
          </a:p>
          <a:p>
            <a:pPr marL="0" lvl="0" indent="0" algn="l" rtl="0">
              <a:lnSpc>
                <a:spcPct val="90000"/>
              </a:lnSpc>
              <a:spcBef>
                <a:spcPts val="0"/>
              </a:spcBef>
              <a:spcAft>
                <a:spcPts val="0"/>
              </a:spcAft>
              <a:buNone/>
            </a:pPr>
            <a:endParaRPr sz="1500">
              <a:solidFill>
                <a:schemeClr val="dk1"/>
              </a:solidFill>
            </a:endParaRPr>
          </a:p>
          <a:p>
            <a:pPr marL="457200" lvl="0" indent="-349250" algn="l" rtl="0">
              <a:lnSpc>
                <a:spcPct val="90000"/>
              </a:lnSpc>
              <a:spcBef>
                <a:spcPts val="0"/>
              </a:spcBef>
              <a:spcAft>
                <a:spcPts val="0"/>
              </a:spcAft>
              <a:buClr>
                <a:schemeClr val="dk1"/>
              </a:buClr>
              <a:buSzPts val="1900"/>
              <a:buAutoNum type="arabicParenR"/>
            </a:pPr>
            <a:r>
              <a:rPr lang="en" sz="1900">
                <a:solidFill>
                  <a:schemeClr val="dk1"/>
                </a:solidFill>
              </a:rPr>
              <a:t>Be familiar with file formats</a:t>
            </a:r>
            <a:endParaRPr sz="1900">
              <a:solidFill>
                <a:schemeClr val="dk1"/>
              </a:solidFill>
            </a:endParaRPr>
          </a:p>
          <a:p>
            <a:pPr marL="0" lvl="0" indent="0" algn="l" rtl="0">
              <a:lnSpc>
                <a:spcPct val="90000"/>
              </a:lnSpc>
              <a:spcBef>
                <a:spcPts val="0"/>
              </a:spcBef>
              <a:spcAft>
                <a:spcPts val="0"/>
              </a:spcAft>
              <a:buNone/>
            </a:pPr>
            <a:endParaRPr sz="1900">
              <a:solidFill>
                <a:schemeClr val="dk1"/>
              </a:solidFill>
            </a:endParaRPr>
          </a:p>
        </p:txBody>
      </p:sp>
      <p:sp>
        <p:nvSpPr>
          <p:cNvPr id="620" name="Google Shape;620;p81"/>
          <p:cNvSpPr txBox="1"/>
          <p:nvPr/>
        </p:nvSpPr>
        <p:spPr>
          <a:xfrm>
            <a:off x="2358125" y="3585150"/>
            <a:ext cx="3000000" cy="697200"/>
          </a:xfrm>
          <a:prstGeom prst="rect">
            <a:avLst/>
          </a:prstGeom>
          <a:noFill/>
          <a:ln>
            <a:noFill/>
          </a:ln>
        </p:spPr>
        <p:txBody>
          <a:bodyPr spcFirstLastPara="1" wrap="square" lIns="91425" tIns="91425" rIns="91425" bIns="91425" anchor="t" anchorCtr="0">
            <a:spAutoFit/>
          </a:bodyPr>
          <a:lstStyle/>
          <a:p>
            <a:pPr marL="0" lvl="0" indent="0" algn="r" rtl="0">
              <a:lnSpc>
                <a:spcPct val="90000"/>
              </a:lnSpc>
              <a:spcBef>
                <a:spcPts val="0"/>
              </a:spcBef>
              <a:spcAft>
                <a:spcPts val="0"/>
              </a:spcAft>
              <a:buNone/>
            </a:pPr>
            <a:r>
              <a:rPr lang="en" sz="2100" b="1">
                <a:solidFill>
                  <a:srgbClr val="1155CC"/>
                </a:solidFill>
                <a:latin typeface="Helvetica Neue"/>
                <a:ea typeface="Helvetica Neue"/>
                <a:cs typeface="Helvetica Neue"/>
                <a:sym typeface="Helvetica Neue"/>
              </a:rPr>
              <a:t>Session 2</a:t>
            </a:r>
            <a:endParaRPr sz="2100" b="1">
              <a:solidFill>
                <a:srgbClr val="1155CC"/>
              </a:solidFill>
              <a:latin typeface="Helvetica Neue"/>
              <a:ea typeface="Helvetica Neue"/>
              <a:cs typeface="Helvetica Neue"/>
              <a:sym typeface="Helvetica Neue"/>
            </a:endParaRPr>
          </a:p>
          <a:p>
            <a:pPr marL="0" lvl="0" indent="0" algn="r" rtl="0">
              <a:lnSpc>
                <a:spcPct val="90000"/>
              </a:lnSpc>
              <a:spcBef>
                <a:spcPts val="0"/>
              </a:spcBef>
              <a:spcAft>
                <a:spcPts val="0"/>
              </a:spcAft>
              <a:buNone/>
            </a:pPr>
            <a:r>
              <a:rPr lang="en" sz="1600" b="1">
                <a:solidFill>
                  <a:srgbClr val="1155CC"/>
                </a:solidFill>
                <a:latin typeface="Helvetica Neue"/>
                <a:ea typeface="Helvetica Neue"/>
                <a:cs typeface="Helvetica Neue"/>
                <a:sym typeface="Helvetica Neue"/>
              </a:rPr>
              <a:t>Demo and Concepts </a:t>
            </a:r>
            <a:endParaRPr sz="100"/>
          </a:p>
        </p:txBody>
      </p:sp>
      <p:sp>
        <p:nvSpPr>
          <p:cNvPr id="621" name="Google Shape;621;p81"/>
          <p:cNvSpPr/>
          <p:nvPr/>
        </p:nvSpPr>
        <p:spPr>
          <a:xfrm>
            <a:off x="5535818" y="2873450"/>
            <a:ext cx="1238700" cy="3663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Sequencer: Reads</a:t>
            </a:r>
            <a:r>
              <a:rPr lang="en" sz="800"/>
              <a:t> </a:t>
            </a:r>
            <a:r>
              <a:rPr lang="en" sz="800" b="1">
                <a:solidFill>
                  <a:schemeClr val="accent2"/>
                </a:solidFill>
              </a:rPr>
              <a:t>Fastq</a:t>
            </a:r>
            <a:endParaRPr sz="800" b="1">
              <a:solidFill>
                <a:schemeClr val="accent2"/>
              </a:solidFill>
            </a:endParaRPr>
          </a:p>
        </p:txBody>
      </p:sp>
      <p:sp>
        <p:nvSpPr>
          <p:cNvPr id="622" name="Google Shape;622;p81"/>
          <p:cNvSpPr/>
          <p:nvPr/>
        </p:nvSpPr>
        <p:spPr>
          <a:xfrm>
            <a:off x="6858966" y="2873450"/>
            <a:ext cx="1073400" cy="366300"/>
          </a:xfrm>
          <a:prstGeom prst="roundRect">
            <a:avLst>
              <a:gd name="adj" fmla="val 16667"/>
            </a:avLst>
          </a:prstGeom>
          <a:solidFill>
            <a:srgbClr val="F3F3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Quality check </a:t>
            </a:r>
            <a:r>
              <a:rPr lang="en" sz="800"/>
              <a:t> </a:t>
            </a:r>
            <a:endParaRPr sz="800"/>
          </a:p>
          <a:p>
            <a:pPr marL="0" lvl="0" indent="0" algn="ctr" rtl="0">
              <a:spcBef>
                <a:spcPts val="0"/>
              </a:spcBef>
              <a:spcAft>
                <a:spcPts val="0"/>
              </a:spcAft>
              <a:buNone/>
            </a:pPr>
            <a:r>
              <a:rPr lang="en" sz="800" b="1">
                <a:solidFill>
                  <a:schemeClr val="accent2"/>
                </a:solidFill>
              </a:rPr>
              <a:t>FastQC </a:t>
            </a:r>
            <a:endParaRPr sz="800" b="1">
              <a:solidFill>
                <a:schemeClr val="accent2"/>
              </a:solidFill>
            </a:endParaRPr>
          </a:p>
        </p:txBody>
      </p:sp>
      <p:sp>
        <p:nvSpPr>
          <p:cNvPr id="623" name="Google Shape;623;p81"/>
          <p:cNvSpPr/>
          <p:nvPr/>
        </p:nvSpPr>
        <p:spPr>
          <a:xfrm>
            <a:off x="5535818" y="3803811"/>
            <a:ext cx="1238700" cy="3663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Alignment/Mapping</a:t>
            </a:r>
            <a:endParaRPr sz="800" b="1"/>
          </a:p>
          <a:p>
            <a:pPr marL="0" lvl="0" indent="0" algn="ctr" rtl="0">
              <a:spcBef>
                <a:spcPts val="0"/>
              </a:spcBef>
              <a:spcAft>
                <a:spcPts val="0"/>
              </a:spcAft>
              <a:buNone/>
            </a:pPr>
            <a:r>
              <a:rPr lang="en" sz="800" b="1">
                <a:solidFill>
                  <a:schemeClr val="accent2"/>
                </a:solidFill>
              </a:rPr>
              <a:t>STAR</a:t>
            </a:r>
            <a:r>
              <a:rPr lang="en" sz="800"/>
              <a:t> </a:t>
            </a:r>
            <a:endParaRPr sz="800"/>
          </a:p>
        </p:txBody>
      </p:sp>
      <p:sp>
        <p:nvSpPr>
          <p:cNvPr id="624" name="Google Shape;624;p81"/>
          <p:cNvSpPr/>
          <p:nvPr/>
        </p:nvSpPr>
        <p:spPr>
          <a:xfrm>
            <a:off x="5535818" y="3356863"/>
            <a:ext cx="1238700" cy="3663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Trimming</a:t>
            </a:r>
            <a:endParaRPr sz="800" b="1"/>
          </a:p>
          <a:p>
            <a:pPr marL="0" lvl="0" indent="0" algn="ctr" rtl="0">
              <a:spcBef>
                <a:spcPts val="0"/>
              </a:spcBef>
              <a:spcAft>
                <a:spcPts val="0"/>
              </a:spcAft>
              <a:buNone/>
            </a:pPr>
            <a:r>
              <a:rPr lang="en" sz="800" b="1">
                <a:solidFill>
                  <a:schemeClr val="accent2"/>
                </a:solidFill>
              </a:rPr>
              <a:t>cutadapt</a:t>
            </a:r>
            <a:endParaRPr sz="800" b="1">
              <a:solidFill>
                <a:schemeClr val="accent2"/>
              </a:solidFill>
            </a:endParaRPr>
          </a:p>
        </p:txBody>
      </p:sp>
      <p:sp>
        <p:nvSpPr>
          <p:cNvPr id="625" name="Google Shape;625;p81"/>
          <p:cNvSpPr/>
          <p:nvPr/>
        </p:nvSpPr>
        <p:spPr>
          <a:xfrm>
            <a:off x="6858966" y="3356863"/>
            <a:ext cx="1073400" cy="3663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Quality check </a:t>
            </a:r>
            <a:r>
              <a:rPr lang="en" sz="800"/>
              <a:t> </a:t>
            </a:r>
            <a:endParaRPr sz="800"/>
          </a:p>
          <a:p>
            <a:pPr marL="0" lvl="0" indent="0" algn="ctr" rtl="0">
              <a:spcBef>
                <a:spcPts val="0"/>
              </a:spcBef>
              <a:spcAft>
                <a:spcPts val="0"/>
              </a:spcAft>
              <a:buNone/>
            </a:pPr>
            <a:r>
              <a:rPr lang="en" sz="800" b="1">
                <a:solidFill>
                  <a:schemeClr val="accent2"/>
                </a:solidFill>
              </a:rPr>
              <a:t>FastQC </a:t>
            </a:r>
            <a:endParaRPr sz="800" b="1">
              <a:solidFill>
                <a:schemeClr val="accent2"/>
              </a:solidFill>
            </a:endParaRPr>
          </a:p>
        </p:txBody>
      </p:sp>
      <p:sp>
        <p:nvSpPr>
          <p:cNvPr id="626" name="Google Shape;626;p81"/>
          <p:cNvSpPr/>
          <p:nvPr/>
        </p:nvSpPr>
        <p:spPr>
          <a:xfrm>
            <a:off x="6858966" y="3803820"/>
            <a:ext cx="1073400" cy="3663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Quality check </a:t>
            </a:r>
            <a:r>
              <a:rPr lang="en" sz="800"/>
              <a:t> </a:t>
            </a:r>
            <a:endParaRPr sz="800"/>
          </a:p>
          <a:p>
            <a:pPr marL="0" lvl="0" indent="0" algn="ctr" rtl="0">
              <a:spcBef>
                <a:spcPts val="0"/>
              </a:spcBef>
              <a:spcAft>
                <a:spcPts val="0"/>
              </a:spcAft>
              <a:buNone/>
            </a:pPr>
            <a:endParaRPr sz="800" b="1">
              <a:solidFill>
                <a:schemeClr val="accent2"/>
              </a:solidFill>
            </a:endParaRPr>
          </a:p>
        </p:txBody>
      </p:sp>
      <p:sp>
        <p:nvSpPr>
          <p:cNvPr id="627" name="Google Shape;627;p81"/>
          <p:cNvSpPr/>
          <p:nvPr/>
        </p:nvSpPr>
        <p:spPr>
          <a:xfrm>
            <a:off x="5535818" y="1943099"/>
            <a:ext cx="1238700" cy="366300"/>
          </a:xfrm>
          <a:prstGeom prst="roundRect">
            <a:avLst>
              <a:gd name="adj" fmla="val 16667"/>
            </a:avLst>
          </a:prstGeom>
          <a:solidFill>
            <a:srgbClr val="D5A6BD"/>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Biological samples</a:t>
            </a:r>
            <a:endParaRPr sz="800" b="1">
              <a:solidFill>
                <a:schemeClr val="accent2"/>
              </a:solidFill>
            </a:endParaRPr>
          </a:p>
        </p:txBody>
      </p:sp>
      <p:sp>
        <p:nvSpPr>
          <p:cNvPr id="628" name="Google Shape;628;p81"/>
          <p:cNvSpPr/>
          <p:nvPr/>
        </p:nvSpPr>
        <p:spPr>
          <a:xfrm>
            <a:off x="5535818" y="2408266"/>
            <a:ext cx="1238700" cy="366300"/>
          </a:xfrm>
          <a:prstGeom prst="roundRect">
            <a:avLst>
              <a:gd name="adj" fmla="val 16667"/>
            </a:avLst>
          </a:prstGeom>
          <a:solidFill>
            <a:srgbClr val="D5A6BD"/>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Library preparation</a:t>
            </a:r>
            <a:endParaRPr sz="800" b="1">
              <a:solidFill>
                <a:schemeClr val="accent2"/>
              </a:solidFill>
            </a:endParaRPr>
          </a:p>
        </p:txBody>
      </p:sp>
      <p:sp>
        <p:nvSpPr>
          <p:cNvPr id="629" name="Google Shape;629;p81"/>
          <p:cNvSpPr/>
          <p:nvPr/>
        </p:nvSpPr>
        <p:spPr>
          <a:xfrm>
            <a:off x="5414175" y="2873450"/>
            <a:ext cx="2591400" cy="1971600"/>
          </a:xfrm>
          <a:prstGeom prst="roundRect">
            <a:avLst>
              <a:gd name="adj" fmla="val 16667"/>
            </a:avLst>
          </a:prstGeom>
          <a:noFill/>
          <a:ln w="2857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1"/>
          <p:cNvSpPr/>
          <p:nvPr/>
        </p:nvSpPr>
        <p:spPr>
          <a:xfrm>
            <a:off x="5535818" y="4268986"/>
            <a:ext cx="1238700" cy="3663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t>Counting Reads </a:t>
            </a:r>
            <a:endParaRPr sz="700" b="1"/>
          </a:p>
          <a:p>
            <a:pPr marL="0" lvl="0" indent="0" algn="ctr" rtl="0">
              <a:spcBef>
                <a:spcPts val="0"/>
              </a:spcBef>
              <a:spcAft>
                <a:spcPts val="0"/>
              </a:spcAft>
              <a:buNone/>
            </a:pPr>
            <a:r>
              <a:rPr lang="en" sz="700" b="1">
                <a:solidFill>
                  <a:schemeClr val="accent2"/>
                </a:solidFill>
              </a:rPr>
              <a:t>featureCounts</a:t>
            </a:r>
            <a:endParaRPr sz="700" b="1">
              <a:solidFill>
                <a:schemeClr val="accent2"/>
              </a:solidFill>
            </a:endParaRPr>
          </a:p>
        </p:txBody>
      </p:sp>
      <p:sp>
        <p:nvSpPr>
          <p:cNvPr id="631" name="Google Shape;631;p81"/>
          <p:cNvSpPr/>
          <p:nvPr/>
        </p:nvSpPr>
        <p:spPr>
          <a:xfrm>
            <a:off x="6858966" y="4268983"/>
            <a:ext cx="1073400" cy="3663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Quality check </a:t>
            </a:r>
            <a:r>
              <a:rPr lang="en" sz="800"/>
              <a:t> </a:t>
            </a:r>
            <a:endParaRPr sz="800"/>
          </a:p>
          <a:p>
            <a:pPr marL="0" lvl="0" indent="0" algn="ctr" rtl="0">
              <a:spcBef>
                <a:spcPts val="0"/>
              </a:spcBef>
              <a:spcAft>
                <a:spcPts val="0"/>
              </a:spcAft>
              <a:buNone/>
            </a:pPr>
            <a:endParaRPr sz="800" b="1">
              <a:solidFill>
                <a:schemeClr val="accent2"/>
              </a:solidFill>
            </a:endParaRPr>
          </a:p>
        </p:txBody>
      </p:sp>
      <p:sp>
        <p:nvSpPr>
          <p:cNvPr id="632" name="Google Shape;632;p81"/>
          <p:cNvSpPr txBox="1"/>
          <p:nvPr/>
        </p:nvSpPr>
        <p:spPr>
          <a:xfrm>
            <a:off x="142125" y="4170100"/>
            <a:ext cx="5067900" cy="988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000" b="1">
                <a:solidFill>
                  <a:schemeClr val="accent2"/>
                </a:solidFill>
              </a:rPr>
              <a:t>Please take the survey:</a:t>
            </a:r>
            <a:endParaRPr sz="2000" b="1">
              <a:solidFill>
                <a:schemeClr val="accent2"/>
              </a:solidFill>
            </a:endParaRPr>
          </a:p>
          <a:p>
            <a:pPr marL="0" lvl="0" indent="0" algn="l" rtl="0">
              <a:lnSpc>
                <a:spcPct val="90000"/>
              </a:lnSpc>
              <a:spcBef>
                <a:spcPts val="0"/>
              </a:spcBef>
              <a:spcAft>
                <a:spcPts val="0"/>
              </a:spcAft>
              <a:buNone/>
            </a:pPr>
            <a:r>
              <a:rPr lang="en" sz="1900" u="sng">
                <a:solidFill>
                  <a:schemeClr val="hlink"/>
                </a:solidFill>
                <a:hlinkClick r:id="rId3"/>
              </a:rPr>
              <a:t>https://www.surveymonkey.com/r/F75J6VZ</a:t>
            </a:r>
            <a:endParaRPr sz="1900">
              <a:solidFill>
                <a:schemeClr val="dk1"/>
              </a:solidFill>
            </a:endParaRPr>
          </a:p>
          <a:p>
            <a:pPr marL="0" lvl="0" indent="0" algn="l" rtl="0">
              <a:lnSpc>
                <a:spcPct val="90000"/>
              </a:lnSpc>
              <a:spcBef>
                <a:spcPts val="0"/>
              </a:spcBef>
              <a:spcAft>
                <a:spcPts val="0"/>
              </a:spcAft>
              <a:buNone/>
            </a:pPr>
            <a:endParaRPr sz="19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2"/>
          <p:cNvSpPr txBox="1">
            <a:spLocks noGrp="1"/>
          </p:cNvSpPr>
          <p:nvPr>
            <p:ph type="ctrTitle"/>
          </p:nvPr>
        </p:nvSpPr>
        <p:spPr>
          <a:xfrm>
            <a:off x="1143000" y="536972"/>
            <a:ext cx="6858000" cy="1790700"/>
          </a:xfrm>
          <a:prstGeom prst="rect">
            <a:avLst/>
          </a:prstGeom>
          <a:noFill/>
          <a:ln>
            <a:noFill/>
          </a:ln>
        </p:spPr>
        <p:txBody>
          <a:bodyPr spcFirstLastPara="1" wrap="square" lIns="0" tIns="0" rIns="0" bIns="0" anchor="b" anchorCtr="0">
            <a:normAutofit/>
          </a:bodyPr>
          <a:lstStyle/>
          <a:p>
            <a:pPr marL="0" lvl="0" indent="0" algn="ctr" rtl="0">
              <a:spcBef>
                <a:spcPts val="0"/>
              </a:spcBef>
              <a:spcAft>
                <a:spcPts val="0"/>
              </a:spcAft>
              <a:buClr>
                <a:schemeClr val="lt1"/>
              </a:buClr>
              <a:buSzPts val="6000"/>
              <a:buFont typeface="Arial"/>
              <a:buNone/>
            </a:pPr>
            <a:r>
              <a:rPr lang="en"/>
              <a:t>Introduction to RNA-seq data analysis</a:t>
            </a:r>
            <a:endParaRPr/>
          </a:p>
        </p:txBody>
      </p:sp>
      <p:sp>
        <p:nvSpPr>
          <p:cNvPr id="639" name="Google Shape;639;p82"/>
          <p:cNvSpPr txBox="1">
            <a:spLocks noGrp="1"/>
          </p:cNvSpPr>
          <p:nvPr>
            <p:ph type="subTitle" idx="1"/>
          </p:nvPr>
        </p:nvSpPr>
        <p:spPr>
          <a:xfrm>
            <a:off x="1143000" y="2839803"/>
            <a:ext cx="6858000" cy="1241700"/>
          </a:xfrm>
          <a:prstGeom prst="rect">
            <a:avLst/>
          </a:prstGeom>
          <a:noFill/>
          <a:ln>
            <a:noFill/>
          </a:ln>
        </p:spPr>
        <p:txBody>
          <a:bodyPr spcFirstLastPara="1" wrap="square" lIns="0" tIns="0" rIns="0" bIns="0" anchor="t" anchorCtr="0">
            <a:normAutofit/>
          </a:bodyPr>
          <a:lstStyle/>
          <a:p>
            <a:pPr marL="0" lvl="0" indent="0" algn="ctr" rtl="0">
              <a:spcBef>
                <a:spcPts val="0"/>
              </a:spcBef>
              <a:spcAft>
                <a:spcPts val="0"/>
              </a:spcAft>
              <a:buClr>
                <a:schemeClr val="lt1"/>
              </a:buClr>
              <a:buSzPts val="2400"/>
              <a:buFont typeface="Arial"/>
              <a:buNone/>
            </a:pPr>
            <a:r>
              <a:rPr lang="en"/>
              <a:t>Michela Traglia, Ayushi Agrawal</a:t>
            </a:r>
            <a:endParaRPr/>
          </a:p>
          <a:p>
            <a:pPr marL="0" lvl="0" indent="0" algn="ctr" rtl="0">
              <a:lnSpc>
                <a:spcPct val="100000"/>
              </a:lnSpc>
              <a:spcBef>
                <a:spcPts val="0"/>
              </a:spcBef>
              <a:spcAft>
                <a:spcPts val="0"/>
              </a:spcAft>
              <a:buClr>
                <a:schemeClr val="lt1"/>
              </a:buClr>
              <a:buSzPts val="2400"/>
              <a:buFont typeface="Arial"/>
              <a:buNone/>
            </a:pPr>
            <a:r>
              <a:rPr lang="en"/>
              <a:t>Bioinformatics Core, GIDB</a:t>
            </a:r>
            <a:endParaRPr/>
          </a:p>
          <a:p>
            <a:pPr marL="0" lvl="0" indent="0" algn="ctr" rtl="0">
              <a:spcBef>
                <a:spcPts val="0"/>
              </a:spcBef>
              <a:spcAft>
                <a:spcPts val="0"/>
              </a:spcAft>
              <a:buClr>
                <a:schemeClr val="lt1"/>
              </a:buClr>
              <a:buSzPts val="2100"/>
              <a:buNone/>
            </a:pPr>
            <a:r>
              <a:rPr lang="en"/>
              <a:t>July 21-22, 2022</a:t>
            </a:r>
            <a:endParaRPr/>
          </a:p>
          <a:p>
            <a:pPr marL="0" lvl="0" indent="0" algn="l" rtl="0">
              <a:lnSpc>
                <a:spcPct val="90000"/>
              </a:lnSpc>
              <a:spcBef>
                <a:spcPts val="0"/>
              </a:spcBef>
              <a:spcAft>
                <a:spcPts val="0"/>
              </a:spcAft>
              <a:buClr>
                <a:schemeClr val="lt1"/>
              </a:buClr>
              <a:buSzPts val="21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3"/>
          <p:cNvSpPr txBox="1">
            <a:spLocks noGrp="1"/>
          </p:cNvSpPr>
          <p:nvPr>
            <p:ph type="title"/>
          </p:nvPr>
        </p:nvSpPr>
        <p:spPr>
          <a:xfrm>
            <a:off x="272825" y="946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Working material for this workshop</a:t>
            </a:r>
            <a:endParaRPr/>
          </a:p>
        </p:txBody>
      </p:sp>
      <p:sp>
        <p:nvSpPr>
          <p:cNvPr id="645" name="Google Shape;645;p83"/>
          <p:cNvSpPr txBox="1">
            <a:spLocks noGrp="1"/>
          </p:cNvSpPr>
          <p:nvPr>
            <p:ph type="body" idx="1"/>
          </p:nvPr>
        </p:nvSpPr>
        <p:spPr>
          <a:xfrm>
            <a:off x="342825" y="996850"/>
            <a:ext cx="7886700" cy="1983300"/>
          </a:xfrm>
          <a:prstGeom prst="rect">
            <a:avLst/>
          </a:prstGeom>
        </p:spPr>
        <p:txBody>
          <a:bodyPr spcFirstLastPara="1" wrap="square" lIns="0" tIns="0" rIns="0" bIns="0" anchor="t" anchorCtr="0">
            <a:noAutofit/>
          </a:bodyPr>
          <a:lstStyle/>
          <a:p>
            <a:pPr marL="457200" lvl="0" indent="-317500" algn="l" rtl="0">
              <a:lnSpc>
                <a:spcPct val="110000"/>
              </a:lnSpc>
              <a:spcBef>
                <a:spcPts val="800"/>
              </a:spcBef>
              <a:spcAft>
                <a:spcPts val="0"/>
              </a:spcAft>
              <a:buSzPts val="1400"/>
              <a:buFont typeface="Helvetica Neue"/>
              <a:buAutoNum type="arabicPeriod"/>
            </a:pPr>
            <a:r>
              <a:rPr lang="en" sz="1900"/>
              <a:t>Single_read.fastq</a:t>
            </a:r>
            <a:endParaRPr sz="1900"/>
          </a:p>
          <a:p>
            <a:pPr marL="457200" lvl="0" indent="-317500" algn="l" rtl="0">
              <a:lnSpc>
                <a:spcPct val="110000"/>
              </a:lnSpc>
              <a:spcBef>
                <a:spcPts val="0"/>
              </a:spcBef>
              <a:spcAft>
                <a:spcPts val="0"/>
              </a:spcAft>
              <a:buSzPts val="1400"/>
              <a:buFont typeface="Helvetica Neue"/>
              <a:buAutoNum type="arabicPeriod"/>
            </a:pPr>
            <a:r>
              <a:rPr lang="en" sz="1900"/>
              <a:t>Bacteria_GATTACA_L001_R1_001.fastq</a:t>
            </a:r>
            <a:endParaRPr sz="1900"/>
          </a:p>
          <a:p>
            <a:pPr marL="457200" lvl="0" indent="-317500" algn="l" rtl="0">
              <a:lnSpc>
                <a:spcPct val="110000"/>
              </a:lnSpc>
              <a:spcBef>
                <a:spcPts val="0"/>
              </a:spcBef>
              <a:spcAft>
                <a:spcPts val="0"/>
              </a:spcAft>
              <a:buSzPts val="1400"/>
              <a:buFont typeface="Helvetica Neue"/>
              <a:buAutoNum type="arabicPeriod"/>
            </a:pPr>
            <a:r>
              <a:rPr lang="en" sz="1900"/>
              <a:t>Adapter_Sequence.fasta</a:t>
            </a:r>
            <a:endParaRPr sz="1900"/>
          </a:p>
          <a:p>
            <a:pPr marL="457200" lvl="0" indent="-317500" algn="l" rtl="0">
              <a:lnSpc>
                <a:spcPct val="110000"/>
              </a:lnSpc>
              <a:spcBef>
                <a:spcPts val="0"/>
              </a:spcBef>
              <a:spcAft>
                <a:spcPts val="0"/>
              </a:spcAft>
              <a:buSzPts val="1400"/>
              <a:buFont typeface="Helvetica Neue"/>
              <a:buAutoNum type="arabicPeriod"/>
            </a:pPr>
            <a:r>
              <a:rPr lang="en" sz="1900"/>
              <a:t>rDNA_sequence.fasta</a:t>
            </a:r>
            <a:endParaRPr sz="1900"/>
          </a:p>
          <a:p>
            <a:pPr marL="457200" lvl="0" indent="-317500" algn="l" rtl="0">
              <a:lnSpc>
                <a:spcPct val="110000"/>
              </a:lnSpc>
              <a:spcBef>
                <a:spcPts val="0"/>
              </a:spcBef>
              <a:spcAft>
                <a:spcPts val="0"/>
              </a:spcAft>
              <a:buSzPts val="1400"/>
              <a:buFont typeface="Helvetica Neue"/>
              <a:buAutoNum type="arabicPeriod"/>
            </a:pPr>
            <a:r>
              <a:rPr lang="en" sz="1900"/>
              <a:t>rDNA.gtf</a:t>
            </a:r>
            <a:endParaRPr sz="1900"/>
          </a:p>
          <a:p>
            <a:pPr marL="457200" lvl="0" indent="-317500" algn="l" rtl="0">
              <a:lnSpc>
                <a:spcPct val="110000"/>
              </a:lnSpc>
              <a:spcBef>
                <a:spcPts val="0"/>
              </a:spcBef>
              <a:spcAft>
                <a:spcPts val="0"/>
              </a:spcAft>
              <a:buSzPts val="1400"/>
              <a:buFont typeface="Helvetica Neue"/>
              <a:buAutoNum type="arabicPeriod"/>
            </a:pPr>
            <a:r>
              <a:rPr lang="en" sz="1900"/>
              <a:t>All_steps.sh</a:t>
            </a:r>
            <a:endParaRPr sz="1900"/>
          </a:p>
          <a:p>
            <a:pPr marL="457200" lvl="0" indent="-317500" algn="l" rtl="0">
              <a:lnSpc>
                <a:spcPct val="110000"/>
              </a:lnSpc>
              <a:spcBef>
                <a:spcPts val="0"/>
              </a:spcBef>
              <a:spcAft>
                <a:spcPts val="0"/>
              </a:spcAft>
              <a:buSzPts val="1400"/>
              <a:buFont typeface="Helvetica Neue"/>
              <a:buAutoNum type="arabicPeriod"/>
            </a:pPr>
            <a:r>
              <a:rPr lang="en" sz="1900"/>
              <a:t>Slides</a:t>
            </a:r>
            <a:endParaRPr sz="1900"/>
          </a:p>
          <a:p>
            <a:pPr marL="0" lvl="0" indent="0" algn="l" rtl="0">
              <a:lnSpc>
                <a:spcPct val="110000"/>
              </a:lnSpc>
              <a:spcBef>
                <a:spcPts val="800"/>
              </a:spcBef>
              <a:spcAft>
                <a:spcPts val="0"/>
              </a:spcAft>
              <a:buNone/>
            </a:pPr>
            <a:endParaRPr sz="1900"/>
          </a:p>
        </p:txBody>
      </p:sp>
      <p:sp>
        <p:nvSpPr>
          <p:cNvPr id="646" name="Google Shape;646;p83"/>
          <p:cNvSpPr txBox="1">
            <a:spLocks noGrp="1"/>
          </p:cNvSpPr>
          <p:nvPr>
            <p:ph type="body" idx="1"/>
          </p:nvPr>
        </p:nvSpPr>
        <p:spPr>
          <a:xfrm>
            <a:off x="272825" y="4003025"/>
            <a:ext cx="8402100" cy="7875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endParaRPr sz="1800">
              <a:solidFill>
                <a:srgbClr val="24292F"/>
              </a:solidFill>
              <a:highlight>
                <a:srgbClr val="FFFFFF"/>
              </a:highlight>
              <a:latin typeface="Arial"/>
              <a:ea typeface="Arial"/>
              <a:cs typeface="Arial"/>
              <a:sym typeface="Arial"/>
            </a:endParaRPr>
          </a:p>
          <a:p>
            <a:pPr marL="0" lvl="0" indent="0" algn="l" rtl="0">
              <a:lnSpc>
                <a:spcPct val="90000"/>
              </a:lnSpc>
              <a:spcBef>
                <a:spcPts val="0"/>
              </a:spcBef>
              <a:spcAft>
                <a:spcPts val="0"/>
              </a:spcAft>
              <a:buNone/>
            </a:pPr>
            <a:endParaRPr sz="1800">
              <a:solidFill>
                <a:srgbClr val="24292F"/>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2400" b="1">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lang="en" sz="1800" b="1">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4"/>
          <p:cNvSpPr txBox="1"/>
          <p:nvPr/>
        </p:nvSpPr>
        <p:spPr>
          <a:xfrm>
            <a:off x="515800" y="3051725"/>
            <a:ext cx="8628300" cy="1223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600" b="1">
                <a:solidFill>
                  <a:schemeClr val="accent2"/>
                </a:solidFill>
              </a:rPr>
              <a:t>Session 2</a:t>
            </a:r>
            <a:endParaRPr sz="2600" b="1">
              <a:solidFill>
                <a:schemeClr val="accent2"/>
              </a:solidFill>
            </a:endParaRPr>
          </a:p>
          <a:p>
            <a:pPr marL="0" lvl="0" indent="0" algn="l" rtl="0">
              <a:lnSpc>
                <a:spcPct val="90000"/>
              </a:lnSpc>
              <a:spcBef>
                <a:spcPts val="0"/>
              </a:spcBef>
              <a:spcAft>
                <a:spcPts val="0"/>
              </a:spcAft>
              <a:buNone/>
            </a:pPr>
            <a:endParaRPr sz="2600" b="1">
              <a:solidFill>
                <a:schemeClr val="accent2"/>
              </a:solidFill>
            </a:endParaRPr>
          </a:p>
          <a:p>
            <a:pPr marL="0" lvl="0" indent="0" algn="l" rtl="0">
              <a:lnSpc>
                <a:spcPct val="90000"/>
              </a:lnSpc>
              <a:spcBef>
                <a:spcPts val="0"/>
              </a:spcBef>
              <a:spcAft>
                <a:spcPts val="0"/>
              </a:spcAft>
              <a:buNone/>
            </a:pPr>
            <a:r>
              <a:rPr lang="en" sz="2300" b="1">
                <a:solidFill>
                  <a:schemeClr val="dk1"/>
                </a:solidFill>
              </a:rPr>
              <a:t>Tools: Docker, FastaQC, cutadapt, STAR, featureCounts </a:t>
            </a:r>
            <a:endParaRPr sz="2300" b="1">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5"/>
          <p:cNvSpPr txBox="1">
            <a:spLocks noGrp="1"/>
          </p:cNvSpPr>
          <p:nvPr>
            <p:ph type="title"/>
          </p:nvPr>
        </p:nvSpPr>
        <p:spPr>
          <a:xfrm>
            <a:off x="134750" y="-470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Workshop outline</a:t>
            </a:r>
            <a:endParaRPr/>
          </a:p>
        </p:txBody>
      </p:sp>
      <p:sp>
        <p:nvSpPr>
          <p:cNvPr id="657" name="Google Shape;657;p85"/>
          <p:cNvSpPr txBox="1">
            <a:spLocks noGrp="1"/>
          </p:cNvSpPr>
          <p:nvPr>
            <p:ph type="body" idx="1"/>
          </p:nvPr>
        </p:nvSpPr>
        <p:spPr>
          <a:xfrm>
            <a:off x="134750" y="457575"/>
            <a:ext cx="9144000" cy="32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900" b="1">
                <a:solidFill>
                  <a:schemeClr val="accent2"/>
                </a:solidFill>
                <a:latin typeface="Arial"/>
                <a:ea typeface="Arial"/>
                <a:cs typeface="Arial"/>
                <a:sym typeface="Arial"/>
              </a:rPr>
              <a:t>Session 1 </a:t>
            </a:r>
            <a:endParaRPr sz="1900" b="1">
              <a:solidFill>
                <a:schemeClr val="accent2"/>
              </a:solidFill>
              <a:latin typeface="Arial"/>
              <a:ea typeface="Arial"/>
              <a:cs typeface="Arial"/>
              <a:sym typeface="Arial"/>
            </a:endParaRPr>
          </a:p>
          <a:p>
            <a:pPr marL="0" lvl="0" indent="0" algn="l" rtl="0">
              <a:lnSpc>
                <a:spcPct val="100000"/>
              </a:lnSpc>
              <a:spcBef>
                <a:spcPts val="0"/>
              </a:spcBef>
              <a:spcAft>
                <a:spcPts val="0"/>
              </a:spcAft>
              <a:buNone/>
            </a:pPr>
            <a:endParaRPr sz="600">
              <a:solidFill>
                <a:schemeClr val="accent2"/>
              </a:solidFill>
              <a:latin typeface="Arial"/>
              <a:ea typeface="Arial"/>
              <a:cs typeface="Arial"/>
              <a:sym typeface="Arial"/>
            </a:endParaRPr>
          </a:p>
          <a:p>
            <a:pPr marL="457200" lvl="0" indent="-336550" algn="l" rtl="0">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RNA-seq experiments and protocols overview</a:t>
            </a:r>
            <a:endParaRPr sz="1700">
              <a:solidFill>
                <a:srgbClr val="888888"/>
              </a:solidFill>
              <a:latin typeface="Arial"/>
              <a:ea typeface="Arial"/>
              <a:cs typeface="Arial"/>
              <a:sym typeface="Arial"/>
            </a:endParaRPr>
          </a:p>
          <a:p>
            <a:pPr marL="457200" lvl="0" indent="-336550" algn="l" rtl="0">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Understanding the sequencer output</a:t>
            </a:r>
            <a:endParaRPr sz="1500">
              <a:solidFill>
                <a:srgbClr val="888888"/>
              </a:solidFill>
              <a:latin typeface="Arial"/>
              <a:ea typeface="Arial"/>
              <a:cs typeface="Arial"/>
              <a:sym typeface="Arial"/>
            </a:endParaRPr>
          </a:p>
          <a:p>
            <a:pPr marL="457200" lvl="0" indent="-336550" algn="l" rtl="0">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From sequencer output to FastQC </a:t>
            </a:r>
            <a:endParaRPr sz="1400" b="1">
              <a:solidFill>
                <a:srgbClr val="888888"/>
              </a:solidFill>
              <a:latin typeface="Arial"/>
              <a:ea typeface="Arial"/>
              <a:cs typeface="Arial"/>
              <a:sym typeface="Arial"/>
            </a:endParaRPr>
          </a:p>
          <a:p>
            <a:pPr marL="457200" lvl="0" indent="-336550" algn="l" rtl="0">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From FastaQC to Trimming</a:t>
            </a:r>
            <a:endParaRPr sz="1700">
              <a:solidFill>
                <a:srgbClr val="888888"/>
              </a:solidFill>
              <a:latin typeface="Arial"/>
              <a:ea typeface="Arial"/>
              <a:cs typeface="Arial"/>
              <a:sym typeface="Arial"/>
            </a:endParaRPr>
          </a:p>
          <a:p>
            <a:pPr marL="457200" lvl="0" indent="-336550" algn="l" rtl="0">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Mapping to reference genome</a:t>
            </a:r>
            <a:endParaRPr sz="1700">
              <a:solidFill>
                <a:srgbClr val="888888"/>
              </a:solidFill>
              <a:latin typeface="Arial"/>
              <a:ea typeface="Arial"/>
              <a:cs typeface="Arial"/>
              <a:sym typeface="Arial"/>
            </a:endParaRPr>
          </a:p>
          <a:p>
            <a:pPr marL="914400" lvl="0" indent="0" algn="l" rtl="0">
              <a:lnSpc>
                <a:spcPct val="100000"/>
              </a:lnSpc>
              <a:spcBef>
                <a:spcPts val="1000"/>
              </a:spcBef>
              <a:spcAft>
                <a:spcPts val="0"/>
              </a:spcAft>
              <a:buNone/>
            </a:pPr>
            <a:r>
              <a:rPr lang="en" sz="1700">
                <a:solidFill>
                  <a:srgbClr val="888888"/>
                </a:solidFill>
                <a:latin typeface="Arial"/>
                <a:ea typeface="Arial"/>
                <a:cs typeface="Arial"/>
                <a:sym typeface="Arial"/>
              </a:rPr>
              <a:t>Break</a:t>
            </a:r>
            <a:endParaRPr sz="1700">
              <a:solidFill>
                <a:srgbClr val="888888"/>
              </a:solidFill>
              <a:latin typeface="Arial"/>
              <a:ea typeface="Arial"/>
              <a:cs typeface="Arial"/>
              <a:sym typeface="Arial"/>
            </a:endParaRPr>
          </a:p>
          <a:p>
            <a:pPr marL="457200" lvl="0" indent="-336550" algn="l" rtl="0">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Introduction to docker and setup</a:t>
            </a:r>
            <a:endParaRPr sz="1700">
              <a:solidFill>
                <a:srgbClr val="888888"/>
              </a:solidFill>
              <a:latin typeface="Arial"/>
              <a:ea typeface="Arial"/>
              <a:cs typeface="Arial"/>
              <a:sym typeface="Arial"/>
            </a:endParaRPr>
          </a:p>
          <a:p>
            <a:pPr marL="0" lvl="0" indent="0" algn="l" rtl="0">
              <a:spcBef>
                <a:spcPts val="0"/>
              </a:spcBef>
              <a:spcAft>
                <a:spcPts val="0"/>
              </a:spcAft>
              <a:buNone/>
            </a:pPr>
            <a:endParaRPr sz="1000" b="1">
              <a:latin typeface="Arial"/>
              <a:ea typeface="Arial"/>
              <a:cs typeface="Arial"/>
              <a:sym typeface="Arial"/>
            </a:endParaRPr>
          </a:p>
          <a:p>
            <a:pPr marL="0" lvl="0" indent="0" algn="l" rtl="0">
              <a:spcBef>
                <a:spcPts val="0"/>
              </a:spcBef>
              <a:spcAft>
                <a:spcPts val="0"/>
              </a:spcAft>
              <a:buNone/>
            </a:pPr>
            <a:r>
              <a:rPr lang="en" sz="1900" b="1">
                <a:solidFill>
                  <a:schemeClr val="accent2"/>
                </a:solidFill>
                <a:latin typeface="Arial"/>
                <a:ea typeface="Arial"/>
                <a:cs typeface="Arial"/>
                <a:sym typeface="Arial"/>
              </a:rPr>
              <a:t>Session 2 (day2)</a:t>
            </a:r>
            <a:endParaRPr sz="1900" b="1">
              <a:solidFill>
                <a:schemeClr val="accent2"/>
              </a:solidFill>
              <a:latin typeface="Arial"/>
              <a:ea typeface="Arial"/>
              <a:cs typeface="Arial"/>
              <a:sym typeface="Arial"/>
            </a:endParaRPr>
          </a:p>
          <a:p>
            <a:pPr marL="457200" lvl="0" indent="-342900" algn="l" rtl="0">
              <a:lnSpc>
                <a:spcPct val="100000"/>
              </a:lnSpc>
              <a:spcBef>
                <a:spcPts val="1000"/>
              </a:spcBef>
              <a:spcAft>
                <a:spcPts val="0"/>
              </a:spcAft>
              <a:buSzPts val="1800"/>
              <a:buFont typeface="Arial"/>
              <a:buChar char="•"/>
            </a:pPr>
            <a:r>
              <a:rPr lang="en" sz="1800">
                <a:latin typeface="Arial"/>
                <a:ea typeface="Arial"/>
                <a:cs typeface="Arial"/>
                <a:sym typeface="Arial"/>
              </a:rPr>
              <a:t>Summarize steps so far</a:t>
            </a:r>
            <a:endParaRPr sz="1800">
              <a:latin typeface="Arial"/>
              <a:ea typeface="Arial"/>
              <a:cs typeface="Arial"/>
              <a:sym typeface="Arial"/>
            </a:endParaRPr>
          </a:p>
          <a:p>
            <a:pPr marL="457200" lvl="0" indent="-342900" algn="l" rtl="0">
              <a:lnSpc>
                <a:spcPct val="100000"/>
              </a:lnSpc>
              <a:spcBef>
                <a:spcPts val="0"/>
              </a:spcBef>
              <a:spcAft>
                <a:spcPts val="0"/>
              </a:spcAft>
              <a:buClr>
                <a:srgbClr val="002B42"/>
              </a:buClr>
              <a:buSzPts val="1800"/>
              <a:buFont typeface="Arial"/>
              <a:buChar char="•"/>
            </a:pPr>
            <a:r>
              <a:rPr lang="en" sz="1800">
                <a:latin typeface="Arial"/>
                <a:ea typeface="Arial"/>
                <a:cs typeface="Arial"/>
                <a:sym typeface="Arial"/>
              </a:rPr>
              <a:t>Counting</a:t>
            </a:r>
            <a:r>
              <a:rPr lang="en" sz="1800">
                <a:solidFill>
                  <a:srgbClr val="002B42"/>
                </a:solidFill>
                <a:latin typeface="Arial"/>
                <a:ea typeface="Arial"/>
                <a:cs typeface="Arial"/>
                <a:sym typeface="Arial"/>
              </a:rPr>
              <a:t> read</a:t>
            </a:r>
            <a:r>
              <a:rPr lang="en" sz="1800">
                <a:latin typeface="Arial"/>
                <a:ea typeface="Arial"/>
                <a:cs typeface="Arial"/>
                <a:sym typeface="Arial"/>
              </a:rPr>
              <a:t>s </a:t>
            </a:r>
            <a:endParaRPr sz="1800">
              <a:latin typeface="Arial"/>
              <a:ea typeface="Arial"/>
              <a:cs typeface="Arial"/>
              <a:sym typeface="Arial"/>
            </a:endParaRPr>
          </a:p>
          <a:p>
            <a:pPr marL="457200" lvl="0" indent="0" algn="l" rtl="0">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marL="457200" lvl="0" indent="-342900" algn="l" rtl="0">
              <a:lnSpc>
                <a:spcPct val="100000"/>
              </a:lnSpc>
              <a:spcBef>
                <a:spcPts val="1000"/>
              </a:spcBef>
              <a:spcAft>
                <a:spcPts val="0"/>
              </a:spcAft>
              <a:buSzPts val="1800"/>
              <a:buFont typeface="Arial"/>
              <a:buChar char="•"/>
            </a:pPr>
            <a:r>
              <a:rPr lang="en" sz="1800">
                <a:latin typeface="Arial"/>
                <a:ea typeface="Arial"/>
                <a:cs typeface="Arial"/>
                <a:sym typeface="Arial"/>
              </a:rPr>
              <a:t>Demo</a:t>
            </a:r>
            <a:endParaRPr sz="1800">
              <a:latin typeface="Arial"/>
              <a:ea typeface="Arial"/>
              <a:cs typeface="Arial"/>
              <a:sym typeface="Arial"/>
            </a:endParaRPr>
          </a:p>
          <a:p>
            <a:pPr marL="457200" lvl="0" indent="-342900" algn="l" rtl="0">
              <a:lnSpc>
                <a:spcPct val="100000"/>
              </a:lnSpc>
              <a:spcBef>
                <a:spcPts val="0"/>
              </a:spcBef>
              <a:spcAft>
                <a:spcPts val="0"/>
              </a:spcAft>
              <a:buSzPts val="1800"/>
              <a:buFont typeface="Arial"/>
              <a:buChar char="•"/>
            </a:pPr>
            <a:r>
              <a:rPr lang="en" sz="1800">
                <a:latin typeface="Arial"/>
                <a:ea typeface="Arial"/>
                <a:cs typeface="Arial"/>
                <a:sym typeface="Arial"/>
              </a:rPr>
              <a:t>Additional resources</a:t>
            </a:r>
            <a:endParaRPr sz="1800">
              <a:latin typeface="Arial"/>
              <a:ea typeface="Arial"/>
              <a:cs typeface="Arial"/>
              <a:sym typeface="Arial"/>
            </a:endParaRPr>
          </a:p>
          <a:p>
            <a:pPr marL="0" lvl="0" indent="0" algn="l" rtl="0">
              <a:lnSpc>
                <a:spcPct val="100000"/>
              </a:lnSpc>
              <a:spcBef>
                <a:spcPts val="0"/>
              </a:spcBef>
              <a:spcAft>
                <a:spcPts val="0"/>
              </a:spcAft>
              <a:buNone/>
            </a:pPr>
            <a:endParaRPr sz="1800" b="1">
              <a:latin typeface="Arial"/>
              <a:ea typeface="Arial"/>
              <a:cs typeface="Arial"/>
              <a:sym typeface="Arial"/>
            </a:endParaRPr>
          </a:p>
          <a:p>
            <a:pPr marL="0" lvl="0" indent="0" algn="l" rtl="0">
              <a:spcBef>
                <a:spcPts val="0"/>
              </a:spcBef>
              <a:spcAft>
                <a:spcPts val="0"/>
              </a:spcAft>
              <a:buNone/>
            </a:pPr>
            <a:endParaRPr sz="1800" b="1">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83650" y="0"/>
            <a:ext cx="91440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2800">
                <a:solidFill>
                  <a:srgbClr val="1155CC"/>
                </a:solidFill>
                <a:latin typeface="Arial"/>
                <a:ea typeface="Arial"/>
                <a:cs typeface="Arial"/>
                <a:sym typeface="Arial"/>
              </a:rPr>
              <a:t>DNA fragments immobilized on flow cell &amp; amplified into clonal clusters</a:t>
            </a:r>
            <a:endParaRPr>
              <a:solidFill>
                <a:srgbClr val="1155CC"/>
              </a:solidFill>
            </a:endParaRPr>
          </a:p>
        </p:txBody>
      </p:sp>
      <p:pic>
        <p:nvPicPr>
          <p:cNvPr id="142" name="Google Shape;142;p32"/>
          <p:cNvPicPr preferRelativeResize="0"/>
          <p:nvPr/>
        </p:nvPicPr>
        <p:blipFill>
          <a:blip r:embed="rId3">
            <a:alphaModFix/>
          </a:blip>
          <a:stretch>
            <a:fillRect/>
          </a:stretch>
        </p:blipFill>
        <p:spPr>
          <a:xfrm>
            <a:off x="152400" y="736800"/>
            <a:ext cx="5354443" cy="4101899"/>
          </a:xfrm>
          <a:prstGeom prst="rect">
            <a:avLst/>
          </a:prstGeom>
          <a:noFill/>
          <a:ln>
            <a:noFill/>
          </a:ln>
        </p:spPr>
      </p:pic>
      <p:sp>
        <p:nvSpPr>
          <p:cNvPr id="143" name="Google Shape;143;p32"/>
          <p:cNvSpPr txBox="1"/>
          <p:nvPr/>
        </p:nvSpPr>
        <p:spPr>
          <a:xfrm>
            <a:off x="0" y="4652400"/>
            <a:ext cx="733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666666"/>
                </a:solidFill>
              </a:rPr>
              <a:t>From DOI: 10.5772/61657 and https://www.illumina.com/content/dam/illumina-marketing/documents/products/illumina_sequencing_introduction.pdf</a:t>
            </a:r>
            <a:endParaRPr sz="1000">
              <a:solidFill>
                <a:srgbClr val="666666"/>
              </a:solidFill>
            </a:endParaRPr>
          </a:p>
          <a:p>
            <a:pPr marL="0" lvl="0" indent="0" algn="l" rtl="0">
              <a:spcBef>
                <a:spcPts val="0"/>
              </a:spcBef>
              <a:spcAft>
                <a:spcPts val="0"/>
              </a:spcAft>
              <a:buNone/>
            </a:pPr>
            <a:endParaRPr sz="1000">
              <a:solidFill>
                <a:srgbClr val="666666"/>
              </a:solidFill>
            </a:endParaRPr>
          </a:p>
        </p:txBody>
      </p:sp>
      <p:pic>
        <p:nvPicPr>
          <p:cNvPr id="144" name="Google Shape;144;p32"/>
          <p:cNvPicPr preferRelativeResize="0"/>
          <p:nvPr/>
        </p:nvPicPr>
        <p:blipFill>
          <a:blip r:embed="rId4">
            <a:alphaModFix/>
          </a:blip>
          <a:stretch>
            <a:fillRect/>
          </a:stretch>
        </p:blipFill>
        <p:spPr>
          <a:xfrm>
            <a:off x="5730868" y="1906450"/>
            <a:ext cx="3332357" cy="2991757"/>
          </a:xfrm>
          <a:prstGeom prst="rect">
            <a:avLst/>
          </a:prstGeom>
          <a:noFill/>
          <a:ln>
            <a:noFill/>
          </a:ln>
        </p:spPr>
      </p:pic>
      <p:sp>
        <p:nvSpPr>
          <p:cNvPr id="145" name="Google Shape;145;p32"/>
          <p:cNvSpPr txBox="1"/>
          <p:nvPr/>
        </p:nvSpPr>
        <p:spPr>
          <a:xfrm>
            <a:off x="2232075" y="2814375"/>
            <a:ext cx="8733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146" name="Google Shape;146;p32"/>
          <p:cNvPicPr preferRelativeResize="0"/>
          <p:nvPr/>
        </p:nvPicPr>
        <p:blipFill>
          <a:blip r:embed="rId5">
            <a:alphaModFix/>
          </a:blip>
          <a:stretch>
            <a:fillRect/>
          </a:stretch>
        </p:blipFill>
        <p:spPr>
          <a:xfrm>
            <a:off x="2308275" y="2786166"/>
            <a:ext cx="744100" cy="414375"/>
          </a:xfrm>
          <a:prstGeom prst="rect">
            <a:avLst/>
          </a:prstGeom>
          <a:noFill/>
          <a:ln>
            <a:noFill/>
          </a:ln>
        </p:spPr>
      </p:pic>
      <p:sp>
        <p:nvSpPr>
          <p:cNvPr id="147" name="Google Shape;147;p32"/>
          <p:cNvSpPr txBox="1"/>
          <p:nvPr/>
        </p:nvSpPr>
        <p:spPr>
          <a:xfrm>
            <a:off x="4046125" y="2814375"/>
            <a:ext cx="744000" cy="246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
              <a:latin typeface="Helvetica Neue"/>
              <a:ea typeface="Helvetica Neue"/>
              <a:cs typeface="Helvetica Neue"/>
              <a:sym typeface="Helvetica Neue"/>
            </a:endParaRPr>
          </a:p>
        </p:txBody>
      </p:sp>
      <p:pic>
        <p:nvPicPr>
          <p:cNvPr id="148" name="Google Shape;148;p32"/>
          <p:cNvPicPr preferRelativeResize="0"/>
          <p:nvPr/>
        </p:nvPicPr>
        <p:blipFill>
          <a:blip r:embed="rId6">
            <a:alphaModFix/>
          </a:blip>
          <a:stretch>
            <a:fillRect/>
          </a:stretch>
        </p:blipFill>
        <p:spPr>
          <a:xfrm>
            <a:off x="3771298" y="2814375"/>
            <a:ext cx="1036575" cy="320672"/>
          </a:xfrm>
          <a:prstGeom prst="rect">
            <a:avLst/>
          </a:prstGeom>
          <a:noFill/>
          <a:ln>
            <a:noFill/>
          </a:ln>
        </p:spPr>
      </p:pic>
      <p:pic>
        <p:nvPicPr>
          <p:cNvPr id="149" name="Google Shape;149;p32"/>
          <p:cNvPicPr preferRelativeResize="0"/>
          <p:nvPr/>
        </p:nvPicPr>
        <p:blipFill>
          <a:blip r:embed="rId7">
            <a:alphaModFix/>
          </a:blip>
          <a:stretch>
            <a:fillRect/>
          </a:stretch>
        </p:blipFill>
        <p:spPr>
          <a:xfrm>
            <a:off x="659138" y="4370735"/>
            <a:ext cx="744100" cy="281665"/>
          </a:xfrm>
          <a:prstGeom prst="rect">
            <a:avLst/>
          </a:prstGeom>
          <a:noFill/>
          <a:ln>
            <a:noFill/>
          </a:ln>
        </p:spPr>
      </p:pic>
      <p:sp>
        <p:nvSpPr>
          <p:cNvPr id="150" name="Google Shape;150;p32"/>
          <p:cNvSpPr/>
          <p:nvPr/>
        </p:nvSpPr>
        <p:spPr>
          <a:xfrm>
            <a:off x="646975" y="2830550"/>
            <a:ext cx="873300" cy="17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2"/>
          <p:cNvSpPr/>
          <p:nvPr/>
        </p:nvSpPr>
        <p:spPr>
          <a:xfrm>
            <a:off x="3231150" y="1608125"/>
            <a:ext cx="873300" cy="17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32"/>
          <p:cNvPicPr preferRelativeResize="0"/>
          <p:nvPr/>
        </p:nvPicPr>
        <p:blipFill>
          <a:blip r:embed="rId8">
            <a:alphaModFix/>
          </a:blip>
          <a:stretch>
            <a:fillRect/>
          </a:stretch>
        </p:blipFill>
        <p:spPr>
          <a:xfrm>
            <a:off x="695826" y="2773525"/>
            <a:ext cx="670724" cy="291325"/>
          </a:xfrm>
          <a:prstGeom prst="rect">
            <a:avLst/>
          </a:prstGeom>
          <a:noFill/>
          <a:ln>
            <a:noFill/>
          </a:ln>
        </p:spPr>
      </p:pic>
      <p:pic>
        <p:nvPicPr>
          <p:cNvPr id="153" name="Google Shape;153;p32"/>
          <p:cNvPicPr preferRelativeResize="0"/>
          <p:nvPr/>
        </p:nvPicPr>
        <p:blipFill>
          <a:blip r:embed="rId9">
            <a:alphaModFix/>
          </a:blip>
          <a:stretch>
            <a:fillRect/>
          </a:stretch>
        </p:blipFill>
        <p:spPr>
          <a:xfrm>
            <a:off x="3231158" y="1548263"/>
            <a:ext cx="1036575" cy="291325"/>
          </a:xfrm>
          <a:prstGeom prst="rect">
            <a:avLst/>
          </a:prstGeom>
          <a:noFill/>
          <a:ln>
            <a:noFill/>
          </a:ln>
        </p:spPr>
      </p:pic>
      <p:sp>
        <p:nvSpPr>
          <p:cNvPr id="154" name="Google Shape;154;p32"/>
          <p:cNvSpPr txBox="1"/>
          <p:nvPr/>
        </p:nvSpPr>
        <p:spPr>
          <a:xfrm>
            <a:off x="3060750" y="652000"/>
            <a:ext cx="19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ds cDNA &gt; ss cDNA</a:t>
            </a:r>
            <a:endParaRPr>
              <a:latin typeface="Helvetica Neue"/>
              <a:ea typeface="Helvetica Neue"/>
              <a:cs typeface="Helvetica Neue"/>
              <a:sym typeface="Helvetica Neue"/>
            </a:endParaRPr>
          </a:p>
        </p:txBody>
      </p:sp>
      <p:pic>
        <p:nvPicPr>
          <p:cNvPr id="155" name="Google Shape;155;p32"/>
          <p:cNvPicPr preferRelativeResize="0"/>
          <p:nvPr/>
        </p:nvPicPr>
        <p:blipFill>
          <a:blip r:embed="rId10">
            <a:alphaModFix/>
          </a:blip>
          <a:stretch>
            <a:fillRect/>
          </a:stretch>
        </p:blipFill>
        <p:spPr>
          <a:xfrm>
            <a:off x="5178975" y="736800"/>
            <a:ext cx="3653722" cy="4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6"/>
          <p:cNvSpPr txBox="1">
            <a:spLocks noGrp="1"/>
          </p:cNvSpPr>
          <p:nvPr>
            <p:ph type="title"/>
          </p:nvPr>
        </p:nvSpPr>
        <p:spPr>
          <a:xfrm>
            <a:off x="205725"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900"/>
              <a:t>RNA-seq - recap</a:t>
            </a:r>
            <a:endParaRPr sz="2900"/>
          </a:p>
        </p:txBody>
      </p:sp>
      <p:sp>
        <p:nvSpPr>
          <p:cNvPr id="663" name="Google Shape;663;p86"/>
          <p:cNvSpPr txBox="1"/>
          <p:nvPr/>
        </p:nvSpPr>
        <p:spPr>
          <a:xfrm>
            <a:off x="293000" y="4329450"/>
            <a:ext cx="5371500" cy="71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Single_read.fastq</a:t>
            </a:r>
            <a:endParaRPr>
              <a:solidFill>
                <a:schemeClr val="dk1"/>
              </a:solidFill>
              <a:latin typeface="Helvetica Neue"/>
              <a:ea typeface="Helvetica Neue"/>
              <a:cs typeface="Helvetica Neue"/>
              <a:sym typeface="Helvetica Neue"/>
            </a:endParaRPr>
          </a:p>
          <a:p>
            <a:pPr marL="0" lvl="0" indent="0" algn="l" rtl="0">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Bacteria_GATTACA_L001_R1_001.fastq</a:t>
            </a:r>
            <a:endParaRPr sz="700">
              <a:solidFill>
                <a:schemeClr val="dk1"/>
              </a:solidFill>
            </a:endParaRPr>
          </a:p>
        </p:txBody>
      </p:sp>
      <p:pic>
        <p:nvPicPr>
          <p:cNvPr id="664" name="Google Shape;664;p86"/>
          <p:cNvPicPr preferRelativeResize="0"/>
          <p:nvPr/>
        </p:nvPicPr>
        <p:blipFill>
          <a:blip r:embed="rId3">
            <a:alphaModFix/>
          </a:blip>
          <a:stretch>
            <a:fillRect/>
          </a:stretch>
        </p:blipFill>
        <p:spPr>
          <a:xfrm>
            <a:off x="700450" y="457591"/>
            <a:ext cx="6701295" cy="387185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7"/>
          <p:cNvSpPr txBox="1">
            <a:spLocks noGrp="1"/>
          </p:cNvSpPr>
          <p:nvPr>
            <p:ph type="title"/>
          </p:nvPr>
        </p:nvSpPr>
        <p:spPr>
          <a:xfrm>
            <a:off x="205725"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900"/>
              <a:t>Bioinformatic pipeline - summary</a:t>
            </a:r>
            <a:endParaRPr sz="2900"/>
          </a:p>
        </p:txBody>
      </p:sp>
      <p:grpSp>
        <p:nvGrpSpPr>
          <p:cNvPr id="670" name="Google Shape;670;p87"/>
          <p:cNvGrpSpPr/>
          <p:nvPr/>
        </p:nvGrpSpPr>
        <p:grpSpPr>
          <a:xfrm>
            <a:off x="205714" y="603199"/>
            <a:ext cx="3509345" cy="1515643"/>
            <a:chOff x="1031950" y="638658"/>
            <a:chExt cx="9281526" cy="3989585"/>
          </a:xfrm>
        </p:grpSpPr>
        <p:grpSp>
          <p:nvGrpSpPr>
            <p:cNvPr id="671" name="Google Shape;671;p87"/>
            <p:cNvGrpSpPr/>
            <p:nvPr/>
          </p:nvGrpSpPr>
          <p:grpSpPr>
            <a:xfrm>
              <a:off x="1031951" y="638658"/>
              <a:ext cx="6332906" cy="3989585"/>
              <a:chOff x="1031951" y="638658"/>
              <a:chExt cx="6332906" cy="3989585"/>
            </a:xfrm>
          </p:grpSpPr>
          <p:pic>
            <p:nvPicPr>
              <p:cNvPr id="672" name="Google Shape;672;p87"/>
              <p:cNvPicPr preferRelativeResize="0"/>
              <p:nvPr/>
            </p:nvPicPr>
            <p:blipFill rotWithShape="1">
              <a:blip r:embed="rId3">
                <a:alphaModFix/>
              </a:blip>
              <a:srcRect b="1941"/>
              <a:stretch/>
            </p:blipFill>
            <p:spPr>
              <a:xfrm>
                <a:off x="1031951" y="638658"/>
                <a:ext cx="6332906" cy="3989585"/>
              </a:xfrm>
              <a:prstGeom prst="rect">
                <a:avLst/>
              </a:prstGeom>
              <a:noFill/>
              <a:ln>
                <a:noFill/>
              </a:ln>
            </p:spPr>
          </p:pic>
          <p:sp>
            <p:nvSpPr>
              <p:cNvPr id="673" name="Google Shape;673;p87"/>
              <p:cNvSpPr/>
              <p:nvPr/>
            </p:nvSpPr>
            <p:spPr>
              <a:xfrm>
                <a:off x="4008763" y="1060126"/>
                <a:ext cx="2221800" cy="7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7"/>
              <p:cNvSpPr/>
              <p:nvPr/>
            </p:nvSpPr>
            <p:spPr>
              <a:xfrm>
                <a:off x="2142000" y="3267121"/>
                <a:ext cx="904200" cy="104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7"/>
              <p:cNvSpPr/>
              <p:nvPr/>
            </p:nvSpPr>
            <p:spPr>
              <a:xfrm>
                <a:off x="2419137" y="3146695"/>
                <a:ext cx="904200" cy="91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6" name="Google Shape;676;p87"/>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677" name="Google Shape;677;p87"/>
            <p:cNvSpPr/>
            <p:nvPr/>
          </p:nvSpPr>
          <p:spPr>
            <a:xfrm>
              <a:off x="2277525" y="2095786"/>
              <a:ext cx="141600" cy="969900"/>
            </a:xfrm>
            <a:prstGeom prst="rect">
              <a:avLst/>
            </a:prstGeom>
            <a:noFill/>
            <a:ln w="38100"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7"/>
            <p:cNvSpPr/>
            <p:nvPr/>
          </p:nvSpPr>
          <p:spPr>
            <a:xfrm flipH="1">
              <a:off x="2212024" y="3389076"/>
              <a:ext cx="1026000" cy="802800"/>
            </a:xfrm>
            <a:prstGeom prst="bentUpArrow">
              <a:avLst>
                <a:gd name="adj1" fmla="val 11505"/>
                <a:gd name="adj2" fmla="val 18969"/>
                <a:gd name="adj3" fmla="val 25000"/>
              </a:avLst>
            </a:prstGeom>
            <a:solidFill>
              <a:srgbClr val="CFE2F3"/>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87"/>
          <p:cNvSpPr/>
          <p:nvPr/>
        </p:nvSpPr>
        <p:spPr>
          <a:xfrm>
            <a:off x="68550" y="589500"/>
            <a:ext cx="3989400" cy="1713600"/>
          </a:xfrm>
          <a:prstGeom prst="roundRect">
            <a:avLst>
              <a:gd name="adj" fmla="val 16667"/>
            </a:avLst>
          </a:prstGeom>
          <a:noFill/>
          <a:ln w="1905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7"/>
          <p:cNvSpPr txBox="1"/>
          <p:nvPr/>
        </p:nvSpPr>
        <p:spPr>
          <a:xfrm>
            <a:off x="2299025" y="1864400"/>
            <a:ext cx="1590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3D85C6"/>
                </a:solidFill>
                <a:latin typeface="Helvetica Neue"/>
                <a:ea typeface="Helvetica Neue"/>
                <a:cs typeface="Helvetica Neue"/>
                <a:sym typeface="Helvetica Neue"/>
              </a:rPr>
              <a:t>FASTQ format</a:t>
            </a:r>
            <a:endParaRPr b="1">
              <a:solidFill>
                <a:srgbClr val="3D85C6"/>
              </a:solidFill>
              <a:latin typeface="Helvetica Neue"/>
              <a:ea typeface="Helvetica Neue"/>
              <a:cs typeface="Helvetica Neue"/>
              <a:sym typeface="Helvetica Neue"/>
            </a:endParaRPr>
          </a:p>
        </p:txBody>
      </p:sp>
      <p:pic>
        <p:nvPicPr>
          <p:cNvPr id="681" name="Google Shape;681;p87"/>
          <p:cNvPicPr preferRelativeResize="0"/>
          <p:nvPr/>
        </p:nvPicPr>
        <p:blipFill>
          <a:blip r:embed="rId5">
            <a:alphaModFix/>
          </a:blip>
          <a:stretch>
            <a:fillRect/>
          </a:stretch>
        </p:blipFill>
        <p:spPr>
          <a:xfrm>
            <a:off x="4416400" y="857650"/>
            <a:ext cx="3959901" cy="1006750"/>
          </a:xfrm>
          <a:prstGeom prst="rect">
            <a:avLst/>
          </a:prstGeom>
          <a:noFill/>
          <a:ln>
            <a:noFill/>
          </a:ln>
        </p:spPr>
      </p:pic>
      <p:sp>
        <p:nvSpPr>
          <p:cNvPr id="682" name="Google Shape;682;p87"/>
          <p:cNvSpPr/>
          <p:nvPr/>
        </p:nvSpPr>
        <p:spPr>
          <a:xfrm>
            <a:off x="4431250" y="589500"/>
            <a:ext cx="3989400" cy="1713600"/>
          </a:xfrm>
          <a:prstGeom prst="roundRect">
            <a:avLst>
              <a:gd name="adj" fmla="val 16667"/>
            </a:avLst>
          </a:prstGeom>
          <a:noFill/>
          <a:ln w="1905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7"/>
          <p:cNvSpPr txBox="1"/>
          <p:nvPr/>
        </p:nvSpPr>
        <p:spPr>
          <a:xfrm>
            <a:off x="6502125" y="1864400"/>
            <a:ext cx="1590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3D85C6"/>
                </a:solidFill>
                <a:latin typeface="Helvetica Neue"/>
                <a:ea typeface="Helvetica Neue"/>
                <a:cs typeface="Helvetica Neue"/>
                <a:sym typeface="Helvetica Neue"/>
              </a:rPr>
              <a:t>FASTQ file</a:t>
            </a:r>
            <a:endParaRPr b="1">
              <a:solidFill>
                <a:srgbClr val="3D85C6"/>
              </a:solidFill>
              <a:latin typeface="Helvetica Neue"/>
              <a:ea typeface="Helvetica Neue"/>
              <a:cs typeface="Helvetica Neue"/>
              <a:sym typeface="Helvetica Neue"/>
            </a:endParaRPr>
          </a:p>
        </p:txBody>
      </p:sp>
      <p:pic>
        <p:nvPicPr>
          <p:cNvPr id="684" name="Google Shape;684;p87"/>
          <p:cNvPicPr preferRelativeResize="0"/>
          <p:nvPr/>
        </p:nvPicPr>
        <p:blipFill rotWithShape="1">
          <a:blip r:embed="rId6">
            <a:alphaModFix/>
          </a:blip>
          <a:srcRect r="49166"/>
          <a:stretch/>
        </p:blipFill>
        <p:spPr>
          <a:xfrm>
            <a:off x="5281400" y="2475875"/>
            <a:ext cx="2584674" cy="1983176"/>
          </a:xfrm>
          <a:prstGeom prst="rect">
            <a:avLst/>
          </a:prstGeom>
          <a:noFill/>
          <a:ln>
            <a:noFill/>
          </a:ln>
        </p:spPr>
      </p:pic>
      <p:pic>
        <p:nvPicPr>
          <p:cNvPr id="685" name="Google Shape;685;p87"/>
          <p:cNvPicPr preferRelativeResize="0"/>
          <p:nvPr/>
        </p:nvPicPr>
        <p:blipFill>
          <a:blip r:embed="rId7">
            <a:alphaModFix/>
          </a:blip>
          <a:stretch>
            <a:fillRect/>
          </a:stretch>
        </p:blipFill>
        <p:spPr>
          <a:xfrm>
            <a:off x="523026" y="2475863"/>
            <a:ext cx="2874725" cy="2165324"/>
          </a:xfrm>
          <a:prstGeom prst="rect">
            <a:avLst/>
          </a:prstGeom>
          <a:noFill/>
          <a:ln>
            <a:noFill/>
          </a:ln>
        </p:spPr>
      </p:pic>
      <p:sp>
        <p:nvSpPr>
          <p:cNvPr id="686" name="Google Shape;686;p87"/>
          <p:cNvSpPr/>
          <p:nvPr/>
        </p:nvSpPr>
        <p:spPr>
          <a:xfrm>
            <a:off x="68550" y="2382150"/>
            <a:ext cx="3989400" cy="2556000"/>
          </a:xfrm>
          <a:prstGeom prst="roundRect">
            <a:avLst>
              <a:gd name="adj" fmla="val 16667"/>
            </a:avLst>
          </a:prstGeom>
          <a:noFill/>
          <a:ln w="1905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7"/>
          <p:cNvSpPr txBox="1"/>
          <p:nvPr/>
        </p:nvSpPr>
        <p:spPr>
          <a:xfrm>
            <a:off x="657575" y="4564975"/>
            <a:ext cx="274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D85C6"/>
                </a:solidFill>
                <a:latin typeface="Helvetica Neue"/>
                <a:ea typeface="Helvetica Neue"/>
                <a:cs typeface="Helvetica Neue"/>
                <a:sym typeface="Helvetica Neue"/>
              </a:rPr>
              <a:t>FastQC - good experiment</a:t>
            </a:r>
            <a:endParaRPr b="1">
              <a:solidFill>
                <a:srgbClr val="3D85C6"/>
              </a:solidFill>
              <a:latin typeface="Helvetica Neue"/>
              <a:ea typeface="Helvetica Neue"/>
              <a:cs typeface="Helvetica Neue"/>
              <a:sym typeface="Helvetica Neue"/>
            </a:endParaRPr>
          </a:p>
        </p:txBody>
      </p:sp>
      <p:sp>
        <p:nvSpPr>
          <p:cNvPr id="688" name="Google Shape;688;p87"/>
          <p:cNvSpPr/>
          <p:nvPr/>
        </p:nvSpPr>
        <p:spPr>
          <a:xfrm>
            <a:off x="4401650" y="2382150"/>
            <a:ext cx="3989400" cy="2556000"/>
          </a:xfrm>
          <a:prstGeom prst="roundRect">
            <a:avLst>
              <a:gd name="adj" fmla="val 16667"/>
            </a:avLst>
          </a:prstGeom>
          <a:noFill/>
          <a:ln w="1905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7"/>
          <p:cNvSpPr txBox="1"/>
          <p:nvPr/>
        </p:nvSpPr>
        <p:spPr>
          <a:xfrm>
            <a:off x="4572000" y="4381075"/>
            <a:ext cx="374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3D85C6"/>
                </a:solidFill>
                <a:latin typeface="Helvetica Neue"/>
                <a:ea typeface="Helvetica Neue"/>
                <a:cs typeface="Helvetica Neue"/>
                <a:sym typeface="Helvetica Neue"/>
              </a:rPr>
              <a:t>FastQC - bad experiment needs trimming with cutadapt</a:t>
            </a:r>
            <a:endParaRPr b="1">
              <a:solidFill>
                <a:srgbClr val="3D85C6"/>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8"/>
          <p:cNvSpPr txBox="1"/>
          <p:nvPr/>
        </p:nvSpPr>
        <p:spPr>
          <a:xfrm>
            <a:off x="700388" y="3935925"/>
            <a:ext cx="274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3D85C6"/>
                </a:solidFill>
                <a:latin typeface="Helvetica Neue"/>
                <a:ea typeface="Helvetica Neue"/>
                <a:cs typeface="Helvetica Neue"/>
                <a:sym typeface="Helvetica Neue"/>
              </a:rPr>
              <a:t>Alignment</a:t>
            </a:r>
            <a:endParaRPr b="1">
              <a:solidFill>
                <a:srgbClr val="3D85C6"/>
              </a:solidFill>
              <a:latin typeface="Helvetica Neue"/>
              <a:ea typeface="Helvetica Neue"/>
              <a:cs typeface="Helvetica Neue"/>
              <a:sym typeface="Helvetica Neue"/>
            </a:endParaRPr>
          </a:p>
        </p:txBody>
      </p:sp>
      <p:sp>
        <p:nvSpPr>
          <p:cNvPr id="695" name="Google Shape;695;p88"/>
          <p:cNvSpPr txBox="1"/>
          <p:nvPr/>
        </p:nvSpPr>
        <p:spPr>
          <a:xfrm>
            <a:off x="4486600" y="3845050"/>
            <a:ext cx="374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3D85C6"/>
                </a:solidFill>
                <a:latin typeface="Helvetica Neue"/>
                <a:ea typeface="Helvetica Neue"/>
                <a:cs typeface="Helvetica Neue"/>
                <a:sym typeface="Helvetica Neue"/>
              </a:rPr>
              <a:t>How STAR works</a:t>
            </a:r>
            <a:endParaRPr b="1">
              <a:solidFill>
                <a:srgbClr val="3D85C6"/>
              </a:solidFill>
              <a:latin typeface="Helvetica Neue"/>
              <a:ea typeface="Helvetica Neue"/>
              <a:cs typeface="Helvetica Neue"/>
              <a:sym typeface="Helvetica Neue"/>
            </a:endParaRPr>
          </a:p>
        </p:txBody>
      </p:sp>
      <p:sp>
        <p:nvSpPr>
          <p:cNvPr id="696" name="Google Shape;696;p88"/>
          <p:cNvSpPr txBox="1">
            <a:spLocks noGrp="1"/>
          </p:cNvSpPr>
          <p:nvPr>
            <p:ph type="title"/>
          </p:nvPr>
        </p:nvSpPr>
        <p:spPr>
          <a:xfrm>
            <a:off x="205725"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900"/>
              <a:t>Bioinformatic pipeline - summary</a:t>
            </a:r>
            <a:endParaRPr sz="2900"/>
          </a:p>
        </p:txBody>
      </p:sp>
      <p:pic>
        <p:nvPicPr>
          <p:cNvPr id="697" name="Google Shape;697;p88"/>
          <p:cNvPicPr preferRelativeResize="0"/>
          <p:nvPr/>
        </p:nvPicPr>
        <p:blipFill>
          <a:blip r:embed="rId3">
            <a:alphaModFix/>
          </a:blip>
          <a:stretch>
            <a:fillRect/>
          </a:stretch>
        </p:blipFill>
        <p:spPr>
          <a:xfrm>
            <a:off x="205720" y="882079"/>
            <a:ext cx="3355775" cy="3053851"/>
          </a:xfrm>
          <a:prstGeom prst="rect">
            <a:avLst/>
          </a:prstGeom>
          <a:noFill/>
          <a:ln>
            <a:noFill/>
          </a:ln>
        </p:spPr>
      </p:pic>
      <p:pic>
        <p:nvPicPr>
          <p:cNvPr id="698" name="Google Shape;698;p88"/>
          <p:cNvPicPr preferRelativeResize="0"/>
          <p:nvPr/>
        </p:nvPicPr>
        <p:blipFill>
          <a:blip r:embed="rId4">
            <a:alphaModFix/>
          </a:blip>
          <a:stretch>
            <a:fillRect/>
          </a:stretch>
        </p:blipFill>
        <p:spPr>
          <a:xfrm>
            <a:off x="4486596" y="882075"/>
            <a:ext cx="4123945" cy="2755260"/>
          </a:xfrm>
          <a:prstGeom prst="rect">
            <a:avLst/>
          </a:prstGeom>
          <a:noFill/>
          <a:ln>
            <a:noFill/>
          </a:ln>
        </p:spPr>
      </p:pic>
      <p:sp>
        <p:nvSpPr>
          <p:cNvPr id="699" name="Google Shape;699;p88"/>
          <p:cNvSpPr/>
          <p:nvPr/>
        </p:nvSpPr>
        <p:spPr>
          <a:xfrm>
            <a:off x="4408625" y="602400"/>
            <a:ext cx="4410000" cy="3170700"/>
          </a:xfrm>
          <a:prstGeom prst="roundRect">
            <a:avLst>
              <a:gd name="adj" fmla="val 16667"/>
            </a:avLst>
          </a:prstGeom>
          <a:noFill/>
          <a:ln w="1905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8"/>
          <p:cNvSpPr/>
          <p:nvPr/>
        </p:nvSpPr>
        <p:spPr>
          <a:xfrm>
            <a:off x="62300" y="674350"/>
            <a:ext cx="4200300" cy="3170700"/>
          </a:xfrm>
          <a:prstGeom prst="roundRect">
            <a:avLst>
              <a:gd name="adj" fmla="val 16667"/>
            </a:avLst>
          </a:prstGeom>
          <a:noFill/>
          <a:ln w="1905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9"/>
          <p:cNvSpPr/>
          <p:nvPr/>
        </p:nvSpPr>
        <p:spPr>
          <a:xfrm>
            <a:off x="628650" y="1320771"/>
            <a:ext cx="7886700" cy="409500"/>
          </a:xfrm>
          <a:prstGeom prst="roundRect">
            <a:avLst>
              <a:gd name="adj" fmla="val 16667"/>
            </a:avLst>
          </a:prstGeom>
          <a:solidFill>
            <a:schemeClr val="accent1">
              <a:alpha val="3920"/>
            </a:schemeClr>
          </a:solidFill>
          <a:ln w="12700" cap="flat" cmpd="sng">
            <a:solidFill>
              <a:srgbClr val="001E2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06" name="Google Shape;706;p89"/>
          <p:cNvSpPr txBox="1">
            <a:spLocks noGrp="1"/>
          </p:cNvSpPr>
          <p:nvPr>
            <p:ph type="body" idx="1"/>
          </p:nvPr>
        </p:nvSpPr>
        <p:spPr>
          <a:xfrm>
            <a:off x="628650" y="1407362"/>
            <a:ext cx="8334600" cy="4182000"/>
          </a:xfrm>
          <a:prstGeom prst="rect">
            <a:avLst/>
          </a:prstGeom>
          <a:noFill/>
          <a:ln>
            <a:noFill/>
          </a:ln>
        </p:spPr>
        <p:txBody>
          <a:bodyPr spcFirstLastPara="1" wrap="square" lIns="137150" tIns="0" rIns="0" bIns="0" anchor="t" anchorCtr="0">
            <a:spAutoFit/>
          </a:bodyPr>
          <a:lstStyle/>
          <a:p>
            <a:pPr marL="0" lvl="0" indent="0" algn="l" rtl="0">
              <a:lnSpc>
                <a:spcPct val="90000"/>
              </a:lnSpc>
              <a:spcBef>
                <a:spcPts val="0"/>
              </a:spcBef>
              <a:spcAft>
                <a:spcPts val="0"/>
              </a:spcAft>
              <a:buClr>
                <a:srgbClr val="002B42"/>
              </a:buClr>
              <a:buSzPts val="1200"/>
              <a:buNone/>
            </a:pPr>
            <a:r>
              <a:rPr lang="en" sz="1500">
                <a:latin typeface="Lemon"/>
                <a:ea typeface="Lemon"/>
                <a:cs typeface="Lemon"/>
                <a:sym typeface="Lemon"/>
              </a:rPr>
              <a:t>$ Toolname –a 10 –b file.txt –c xyz.fq –o pqrs.tuv</a:t>
            </a:r>
            <a:endParaRPr sz="1500">
              <a:latin typeface="Lemon"/>
              <a:ea typeface="Lemon"/>
              <a:cs typeface="Lemon"/>
              <a:sym typeface="Lemon"/>
            </a:endParaRPr>
          </a:p>
          <a:p>
            <a:pPr marL="0" lvl="0" indent="0" algn="l" rtl="0">
              <a:lnSpc>
                <a:spcPct val="90000"/>
              </a:lnSpc>
              <a:spcBef>
                <a:spcPts val="800"/>
              </a:spcBef>
              <a:spcAft>
                <a:spcPts val="0"/>
              </a:spcAft>
              <a:buClr>
                <a:srgbClr val="002B42"/>
              </a:buClr>
              <a:buSzPts val="1000"/>
              <a:buNone/>
            </a:pPr>
            <a:endParaRPr sz="1200">
              <a:latin typeface="Lemon"/>
              <a:ea typeface="Lemon"/>
              <a:cs typeface="Lemon"/>
              <a:sym typeface="Lemon"/>
            </a:endParaRPr>
          </a:p>
          <a:p>
            <a:pPr marL="0" lvl="0" indent="0" algn="l" rtl="0">
              <a:lnSpc>
                <a:spcPct val="90000"/>
              </a:lnSpc>
              <a:spcBef>
                <a:spcPts val="800"/>
              </a:spcBef>
              <a:spcAft>
                <a:spcPts val="0"/>
              </a:spcAft>
              <a:buClr>
                <a:srgbClr val="002B42"/>
              </a:buClr>
              <a:buSzPts val="1200"/>
              <a:buNone/>
            </a:pPr>
            <a:r>
              <a:rPr lang="en" sz="1500">
                <a:latin typeface="Lemon"/>
                <a:ea typeface="Lemon"/>
                <a:cs typeface="Lemon"/>
                <a:sym typeface="Lemon"/>
              </a:rPr>
              <a:t>$ Toolname --paramA 10 –b file.txt –c xyz.fq –outFile pqrs.tuv</a:t>
            </a:r>
            <a:endParaRPr sz="1500">
              <a:latin typeface="Lemon"/>
              <a:ea typeface="Lemon"/>
              <a:cs typeface="Lemon"/>
              <a:sym typeface="Lemon"/>
            </a:endParaRPr>
          </a:p>
          <a:p>
            <a:pPr marL="342900" lvl="0" indent="-279400" algn="l" rtl="0">
              <a:lnSpc>
                <a:spcPct val="90000"/>
              </a:lnSpc>
              <a:spcBef>
                <a:spcPts val="800"/>
              </a:spcBef>
              <a:spcAft>
                <a:spcPts val="0"/>
              </a:spcAft>
              <a:buClr>
                <a:srgbClr val="002B42"/>
              </a:buClr>
              <a:buSzPts val="1000"/>
              <a:buFont typeface="Arial"/>
              <a:buNone/>
            </a:pPr>
            <a:endParaRPr sz="1200">
              <a:latin typeface="Arial"/>
              <a:ea typeface="Arial"/>
              <a:cs typeface="Arial"/>
              <a:sym typeface="Arial"/>
            </a:endParaRPr>
          </a:p>
          <a:p>
            <a:pPr marL="342900" lvl="0" indent="-349250" algn="l" rtl="0">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marL="342900" lvl="0" indent="-241300" algn="l" rtl="0">
              <a:lnSpc>
                <a:spcPct val="90000"/>
              </a:lnSpc>
              <a:spcBef>
                <a:spcPts val="800"/>
              </a:spcBef>
              <a:spcAft>
                <a:spcPts val="0"/>
              </a:spcAft>
              <a:buClr>
                <a:srgbClr val="002B42"/>
              </a:buClr>
              <a:buSzPts val="1700"/>
              <a:buFont typeface="Arial"/>
              <a:buNone/>
            </a:pPr>
            <a:endParaRPr>
              <a:latin typeface="Arial"/>
              <a:ea typeface="Arial"/>
              <a:cs typeface="Arial"/>
              <a:sym typeface="Arial"/>
            </a:endParaRPr>
          </a:p>
          <a:p>
            <a:pPr marL="0" lvl="0" indent="0" algn="l" rtl="0">
              <a:lnSpc>
                <a:spcPct val="90000"/>
              </a:lnSpc>
              <a:spcBef>
                <a:spcPts val="800"/>
              </a:spcBef>
              <a:spcAft>
                <a:spcPts val="0"/>
              </a:spcAft>
              <a:buClr>
                <a:srgbClr val="002B42"/>
              </a:buClr>
              <a:buSzPts val="1200"/>
              <a:buNone/>
            </a:pPr>
            <a:r>
              <a:rPr lang="en" sz="1500">
                <a:latin typeface="Lemon"/>
                <a:ea typeface="Lemon"/>
                <a:cs typeface="Lemon"/>
                <a:sym typeface="Lemon"/>
              </a:rPr>
              <a:t>$ fastqc –t 16 –o ./ Bacteria_GATTACA_L001_R1_001.fastq</a:t>
            </a:r>
            <a:endParaRPr/>
          </a:p>
          <a:p>
            <a:pPr marL="0" lvl="0" indent="0" algn="l" rtl="0">
              <a:lnSpc>
                <a:spcPct val="90000"/>
              </a:lnSpc>
              <a:spcBef>
                <a:spcPts val="800"/>
              </a:spcBef>
              <a:spcAft>
                <a:spcPts val="0"/>
              </a:spcAft>
              <a:buClr>
                <a:srgbClr val="002B42"/>
              </a:buClr>
              <a:buSzPts val="1200"/>
              <a:buNone/>
            </a:pPr>
            <a:endParaRPr sz="1500">
              <a:latin typeface="Lemon"/>
              <a:ea typeface="Lemon"/>
              <a:cs typeface="Lemon"/>
              <a:sym typeface="Lemon"/>
            </a:endParaRPr>
          </a:p>
          <a:p>
            <a:pPr marL="0" lvl="0" indent="0" algn="l" rtl="0">
              <a:lnSpc>
                <a:spcPct val="90000"/>
              </a:lnSpc>
              <a:spcBef>
                <a:spcPts val="800"/>
              </a:spcBef>
              <a:spcAft>
                <a:spcPts val="0"/>
              </a:spcAft>
              <a:buClr>
                <a:srgbClr val="002B42"/>
              </a:buClr>
              <a:buSzPts val="1200"/>
              <a:buNone/>
            </a:pPr>
            <a:r>
              <a:rPr lang="en" sz="1500">
                <a:latin typeface="Lemon"/>
                <a:ea typeface="Lemon"/>
                <a:cs typeface="Lemon"/>
                <a:sym typeface="Lemon"/>
              </a:rPr>
              <a:t>$ fastqc *.fastq</a:t>
            </a:r>
            <a:endParaRPr sz="1500">
              <a:latin typeface="Lemon"/>
              <a:ea typeface="Lemon"/>
              <a:cs typeface="Lemon"/>
              <a:sym typeface="Lemon"/>
            </a:endParaRPr>
          </a:p>
          <a:p>
            <a:pPr marL="0" lvl="0" indent="0" algn="l" rtl="0">
              <a:lnSpc>
                <a:spcPct val="90000"/>
              </a:lnSpc>
              <a:spcBef>
                <a:spcPts val="800"/>
              </a:spcBef>
              <a:spcAft>
                <a:spcPts val="0"/>
              </a:spcAft>
              <a:buClr>
                <a:srgbClr val="002B42"/>
              </a:buClr>
              <a:buSzPts val="1200"/>
              <a:buNone/>
            </a:pPr>
            <a:endParaRPr sz="1500">
              <a:latin typeface="Lemon"/>
              <a:ea typeface="Lemon"/>
              <a:cs typeface="Lemon"/>
              <a:sym typeface="Lemon"/>
            </a:endParaRPr>
          </a:p>
          <a:p>
            <a:pPr marL="0" lvl="0" indent="0" algn="l" rtl="0">
              <a:lnSpc>
                <a:spcPct val="90000"/>
              </a:lnSpc>
              <a:spcBef>
                <a:spcPts val="800"/>
              </a:spcBef>
              <a:spcAft>
                <a:spcPts val="0"/>
              </a:spcAft>
              <a:buClr>
                <a:srgbClr val="002B42"/>
              </a:buClr>
              <a:buSzPts val="1200"/>
              <a:buNone/>
            </a:pPr>
            <a:r>
              <a:rPr lang="en" sz="1500">
                <a:latin typeface="Lemon"/>
                <a:ea typeface="Lemon"/>
                <a:cs typeface="Lemon"/>
                <a:sym typeface="Lemon"/>
              </a:rPr>
              <a:t>$ cutadapt –a GATTACA –o ./trimmed.fastq input.fastq</a:t>
            </a:r>
            <a:endParaRPr sz="1500">
              <a:latin typeface="Lemon"/>
              <a:ea typeface="Lemon"/>
              <a:cs typeface="Lemon"/>
              <a:sym typeface="Lemon"/>
            </a:endParaRPr>
          </a:p>
          <a:p>
            <a:pPr marL="0" lvl="0" indent="0" algn="l" rtl="0">
              <a:lnSpc>
                <a:spcPct val="90000"/>
              </a:lnSpc>
              <a:spcBef>
                <a:spcPts val="800"/>
              </a:spcBef>
              <a:spcAft>
                <a:spcPts val="0"/>
              </a:spcAft>
              <a:buClr>
                <a:srgbClr val="002B42"/>
              </a:buClr>
              <a:buSzPts val="1700"/>
              <a:buNone/>
            </a:pPr>
            <a:endParaRPr>
              <a:latin typeface="Lemon"/>
              <a:ea typeface="Lemon"/>
              <a:cs typeface="Lemon"/>
              <a:sym typeface="Lemon"/>
            </a:endParaRPr>
          </a:p>
          <a:p>
            <a:pPr marL="0" lvl="0" indent="0" algn="l" rtl="0">
              <a:lnSpc>
                <a:spcPct val="90000"/>
              </a:lnSpc>
              <a:spcBef>
                <a:spcPts val="800"/>
              </a:spcBef>
              <a:spcAft>
                <a:spcPts val="0"/>
              </a:spcAft>
              <a:buClr>
                <a:srgbClr val="002B42"/>
              </a:buClr>
              <a:buSzPts val="1700"/>
              <a:buNone/>
            </a:pPr>
            <a:endParaRPr>
              <a:latin typeface="Lemon"/>
              <a:ea typeface="Lemon"/>
              <a:cs typeface="Lemon"/>
              <a:sym typeface="Lemon"/>
            </a:endParaRPr>
          </a:p>
        </p:txBody>
      </p:sp>
      <p:sp>
        <p:nvSpPr>
          <p:cNvPr id="707" name="Google Shape;707;p89"/>
          <p:cNvSpPr/>
          <p:nvPr/>
        </p:nvSpPr>
        <p:spPr>
          <a:xfrm>
            <a:off x="628650" y="3159315"/>
            <a:ext cx="7886700" cy="409500"/>
          </a:xfrm>
          <a:prstGeom prst="roundRect">
            <a:avLst>
              <a:gd name="adj" fmla="val 16667"/>
            </a:avLst>
          </a:prstGeom>
          <a:solidFill>
            <a:schemeClr val="accent1">
              <a:alpha val="3920"/>
            </a:schemeClr>
          </a:solidFill>
          <a:ln w="12700" cap="flat" cmpd="sng">
            <a:solidFill>
              <a:srgbClr val="001E2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08" name="Google Shape;708;p89"/>
          <p:cNvSpPr/>
          <p:nvPr/>
        </p:nvSpPr>
        <p:spPr>
          <a:xfrm>
            <a:off x="628650" y="3760972"/>
            <a:ext cx="7886700" cy="409500"/>
          </a:xfrm>
          <a:prstGeom prst="roundRect">
            <a:avLst>
              <a:gd name="adj" fmla="val 16667"/>
            </a:avLst>
          </a:prstGeom>
          <a:solidFill>
            <a:schemeClr val="accent1">
              <a:alpha val="3920"/>
            </a:schemeClr>
          </a:solidFill>
          <a:ln w="12700" cap="flat" cmpd="sng">
            <a:solidFill>
              <a:srgbClr val="001E2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09" name="Google Shape;709;p89"/>
          <p:cNvSpPr/>
          <p:nvPr/>
        </p:nvSpPr>
        <p:spPr>
          <a:xfrm>
            <a:off x="628650" y="4351353"/>
            <a:ext cx="7886700" cy="409500"/>
          </a:xfrm>
          <a:prstGeom prst="roundRect">
            <a:avLst>
              <a:gd name="adj" fmla="val 16667"/>
            </a:avLst>
          </a:prstGeom>
          <a:solidFill>
            <a:schemeClr val="accent1">
              <a:alpha val="3920"/>
            </a:schemeClr>
          </a:solidFill>
          <a:ln w="12700" cap="flat" cmpd="sng">
            <a:solidFill>
              <a:srgbClr val="001E2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10" name="Google Shape;710;p89"/>
          <p:cNvSpPr/>
          <p:nvPr/>
        </p:nvSpPr>
        <p:spPr>
          <a:xfrm>
            <a:off x="628650" y="1861189"/>
            <a:ext cx="7886700" cy="409500"/>
          </a:xfrm>
          <a:prstGeom prst="roundRect">
            <a:avLst>
              <a:gd name="adj" fmla="val 16667"/>
            </a:avLst>
          </a:prstGeom>
          <a:solidFill>
            <a:schemeClr val="accent1">
              <a:alpha val="3920"/>
            </a:schemeClr>
          </a:solidFill>
          <a:ln w="12700" cap="flat" cmpd="sng">
            <a:solidFill>
              <a:srgbClr val="001E2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11" name="Google Shape;711;p89"/>
          <p:cNvSpPr txBox="1"/>
          <p:nvPr/>
        </p:nvSpPr>
        <p:spPr>
          <a:xfrm>
            <a:off x="272400" y="152400"/>
            <a:ext cx="8571000" cy="9603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Typical command line syntax of bioinformatics tools</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0"/>
          <p:cNvSpPr txBox="1">
            <a:spLocks noGrp="1"/>
          </p:cNvSpPr>
          <p:nvPr>
            <p:ph type="body" idx="1"/>
          </p:nvPr>
        </p:nvSpPr>
        <p:spPr>
          <a:xfrm>
            <a:off x="628650" y="1407362"/>
            <a:ext cx="7886700" cy="2222700"/>
          </a:xfrm>
          <a:prstGeom prst="rect">
            <a:avLst/>
          </a:prstGeom>
          <a:noFill/>
          <a:ln>
            <a:noFill/>
          </a:ln>
        </p:spPr>
        <p:txBody>
          <a:bodyPr spcFirstLastPara="1" wrap="square" lIns="137150" tIns="0" rIns="0" bIns="0" anchor="t" anchorCtr="0">
            <a:spAutoFit/>
          </a:bodyPr>
          <a:lstStyle/>
          <a:p>
            <a:pPr marL="342900" lvl="0" indent="-349250" algn="l" rtl="0">
              <a:lnSpc>
                <a:spcPct val="90000"/>
              </a:lnSpc>
              <a:spcBef>
                <a:spcPts val="0"/>
              </a:spcBef>
              <a:spcAft>
                <a:spcPts val="0"/>
              </a:spcAft>
              <a:buClr>
                <a:srgbClr val="002B42"/>
              </a:buClr>
              <a:buSzPts val="1700"/>
              <a:buFont typeface="Arial"/>
              <a:buChar char="●"/>
            </a:pPr>
            <a:r>
              <a:rPr lang="en">
                <a:latin typeface="Arial"/>
                <a:ea typeface="Arial"/>
                <a:cs typeface="Arial"/>
                <a:sym typeface="Arial"/>
              </a:rPr>
              <a:t>Trimming adapters</a:t>
            </a:r>
            <a:endParaRPr/>
          </a:p>
          <a:p>
            <a:pPr marL="0" lvl="0" indent="0" algn="l" rtl="0">
              <a:lnSpc>
                <a:spcPct val="90000"/>
              </a:lnSpc>
              <a:spcBef>
                <a:spcPts val="800"/>
              </a:spcBef>
              <a:spcAft>
                <a:spcPts val="0"/>
              </a:spcAft>
              <a:buClr>
                <a:srgbClr val="002B42"/>
              </a:buClr>
              <a:buSzPts val="600"/>
              <a:buNone/>
            </a:pPr>
            <a:endParaRPr sz="800">
              <a:latin typeface="Lemon"/>
              <a:ea typeface="Lemon"/>
              <a:cs typeface="Lemon"/>
              <a:sym typeface="Lemon"/>
            </a:endParaRPr>
          </a:p>
          <a:p>
            <a:pPr marL="0" lvl="0" indent="0" algn="l" rtl="0">
              <a:lnSpc>
                <a:spcPct val="90000"/>
              </a:lnSpc>
              <a:spcBef>
                <a:spcPts val="800"/>
              </a:spcBef>
              <a:spcAft>
                <a:spcPts val="0"/>
              </a:spcAft>
              <a:buClr>
                <a:srgbClr val="002B42"/>
              </a:buClr>
              <a:buSzPts val="1200"/>
              <a:buNone/>
            </a:pPr>
            <a:r>
              <a:rPr lang="en" sz="1500">
                <a:latin typeface="Lemon"/>
                <a:ea typeface="Lemon"/>
                <a:cs typeface="Lemon"/>
                <a:sym typeface="Lemon"/>
              </a:rPr>
              <a:t>$ cutadapt \</a:t>
            </a:r>
            <a:endParaRPr/>
          </a:p>
          <a:p>
            <a:pPr marL="0" lvl="0" indent="0" algn="l" rtl="0">
              <a:lnSpc>
                <a:spcPct val="90000"/>
              </a:lnSpc>
              <a:spcBef>
                <a:spcPts val="800"/>
              </a:spcBef>
              <a:spcAft>
                <a:spcPts val="0"/>
              </a:spcAft>
              <a:buClr>
                <a:srgbClr val="002B42"/>
              </a:buClr>
              <a:buSzPts val="1200"/>
              <a:buNone/>
            </a:pPr>
            <a:r>
              <a:rPr lang="en" sz="1500">
                <a:latin typeface="Lemon"/>
                <a:ea typeface="Lemon"/>
                <a:cs typeface="Lemon"/>
                <a:sym typeface="Lemon"/>
              </a:rPr>
              <a:t>&gt; –a file:Adapter_Sequence.fasta \</a:t>
            </a:r>
            <a:endParaRPr/>
          </a:p>
          <a:p>
            <a:pPr marL="0" lvl="0" indent="0" algn="l" rtl="0">
              <a:lnSpc>
                <a:spcPct val="90000"/>
              </a:lnSpc>
              <a:spcBef>
                <a:spcPts val="800"/>
              </a:spcBef>
              <a:spcAft>
                <a:spcPts val="0"/>
              </a:spcAft>
              <a:buClr>
                <a:srgbClr val="002B42"/>
              </a:buClr>
              <a:buSzPts val="1200"/>
              <a:buNone/>
            </a:pPr>
            <a:r>
              <a:rPr lang="en" sz="1500">
                <a:latin typeface="Lemon"/>
                <a:ea typeface="Lemon"/>
                <a:cs typeface="Lemon"/>
                <a:sym typeface="Lemon"/>
              </a:rPr>
              <a:t>&gt; –o ./trimmed.fastq Bacteria_GATTACA_L001_R1_001.fastq</a:t>
            </a:r>
            <a:endParaRPr/>
          </a:p>
          <a:p>
            <a:pPr marL="0" lvl="0" indent="0" algn="l" rtl="0">
              <a:lnSpc>
                <a:spcPct val="90000"/>
              </a:lnSpc>
              <a:spcBef>
                <a:spcPts val="800"/>
              </a:spcBef>
              <a:spcAft>
                <a:spcPts val="0"/>
              </a:spcAft>
              <a:buClr>
                <a:srgbClr val="002B42"/>
              </a:buClr>
              <a:buSzPts val="1700"/>
              <a:buNone/>
            </a:pPr>
            <a:endParaRPr/>
          </a:p>
          <a:p>
            <a:pPr marL="342900" lvl="0" indent="-349250" algn="l" rtl="0">
              <a:lnSpc>
                <a:spcPct val="90000"/>
              </a:lnSpc>
              <a:spcBef>
                <a:spcPts val="800"/>
              </a:spcBef>
              <a:spcAft>
                <a:spcPts val="0"/>
              </a:spcAft>
              <a:buClr>
                <a:srgbClr val="002B42"/>
              </a:buClr>
              <a:buSzPts val="1700"/>
              <a:buFont typeface="Arial"/>
              <a:buChar char="●"/>
            </a:pPr>
            <a:r>
              <a:rPr lang="en"/>
              <a:t>Similarly for other tools</a:t>
            </a:r>
            <a:endParaRPr/>
          </a:p>
        </p:txBody>
      </p:sp>
      <p:sp>
        <p:nvSpPr>
          <p:cNvPr id="717" name="Google Shape;717;p90"/>
          <p:cNvSpPr/>
          <p:nvPr/>
        </p:nvSpPr>
        <p:spPr>
          <a:xfrm>
            <a:off x="628650" y="1825283"/>
            <a:ext cx="7886700" cy="1128900"/>
          </a:xfrm>
          <a:prstGeom prst="roundRect">
            <a:avLst>
              <a:gd name="adj" fmla="val 16667"/>
            </a:avLst>
          </a:prstGeom>
          <a:solidFill>
            <a:schemeClr val="accent1">
              <a:alpha val="3920"/>
            </a:schemeClr>
          </a:solidFill>
          <a:ln w="12700" cap="flat" cmpd="sng">
            <a:solidFill>
              <a:srgbClr val="001E2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18" name="Google Shape;718;p90"/>
          <p:cNvSpPr txBox="1"/>
          <p:nvPr/>
        </p:nvSpPr>
        <p:spPr>
          <a:xfrm>
            <a:off x="272400" y="152400"/>
            <a:ext cx="8571000" cy="9603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Examples of commands to execute various steps </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1"/>
          <p:cNvSpPr/>
          <p:nvPr/>
        </p:nvSpPr>
        <p:spPr>
          <a:xfrm>
            <a:off x="628650" y="1913254"/>
            <a:ext cx="7886700" cy="658500"/>
          </a:xfrm>
          <a:prstGeom prst="roundRect">
            <a:avLst>
              <a:gd name="adj" fmla="val 16667"/>
            </a:avLst>
          </a:prstGeom>
          <a:solidFill>
            <a:schemeClr val="accent1">
              <a:alpha val="3920"/>
            </a:schemeClr>
          </a:solidFill>
          <a:ln w="12700" cap="flat" cmpd="sng">
            <a:solidFill>
              <a:srgbClr val="001E2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24" name="Google Shape;724;p91"/>
          <p:cNvSpPr txBox="1">
            <a:spLocks noGrp="1"/>
          </p:cNvSpPr>
          <p:nvPr>
            <p:ph type="body" idx="1"/>
          </p:nvPr>
        </p:nvSpPr>
        <p:spPr>
          <a:xfrm>
            <a:off x="614550" y="1760850"/>
            <a:ext cx="7886700" cy="3123000"/>
          </a:xfrm>
          <a:prstGeom prst="rect">
            <a:avLst/>
          </a:prstGeom>
          <a:noFill/>
          <a:ln>
            <a:noFill/>
          </a:ln>
        </p:spPr>
        <p:txBody>
          <a:bodyPr spcFirstLastPara="1" wrap="square" lIns="137150" tIns="0" rIns="0" bIns="0" anchor="t" anchorCtr="0">
            <a:spAutoFit/>
          </a:bodyPr>
          <a:lstStyle/>
          <a:p>
            <a:pPr marL="0" lvl="0" indent="0" algn="l" rtl="0">
              <a:lnSpc>
                <a:spcPct val="90000"/>
              </a:lnSpc>
              <a:spcBef>
                <a:spcPts val="0"/>
              </a:spcBef>
              <a:spcAft>
                <a:spcPts val="0"/>
              </a:spcAft>
              <a:buClr>
                <a:srgbClr val="002B42"/>
              </a:buClr>
              <a:buSzPts val="1200"/>
              <a:buNone/>
            </a:pPr>
            <a:endParaRPr sz="1700">
              <a:latin typeface="Lemon"/>
              <a:ea typeface="Lemon"/>
              <a:cs typeface="Lemon"/>
              <a:sym typeface="Lemon"/>
            </a:endParaRPr>
          </a:p>
          <a:p>
            <a:pPr marL="0" lvl="0" indent="0" algn="l" rtl="0">
              <a:lnSpc>
                <a:spcPct val="90000"/>
              </a:lnSpc>
              <a:spcBef>
                <a:spcPts val="0"/>
              </a:spcBef>
              <a:spcAft>
                <a:spcPts val="0"/>
              </a:spcAft>
              <a:buClr>
                <a:srgbClr val="002B42"/>
              </a:buClr>
              <a:buSzPts val="1200"/>
              <a:buNone/>
            </a:pPr>
            <a:r>
              <a:rPr lang="en" sz="1700">
                <a:latin typeface="Lemon"/>
                <a:ea typeface="Lemon"/>
                <a:cs typeface="Lemon"/>
                <a:sym typeface="Lemon"/>
              </a:rPr>
              <a:t>$ singularity exec containername Toolname –a 10 –b file.txt –c xyz.fq –o pqrs.tuv</a:t>
            </a:r>
            <a:endParaRPr sz="1700">
              <a:latin typeface="Lemon"/>
              <a:ea typeface="Lemon"/>
              <a:cs typeface="Lemon"/>
              <a:sym typeface="Lemon"/>
            </a:endParaRPr>
          </a:p>
          <a:p>
            <a:pPr marL="342900" lvl="0" indent="-279400" algn="l" rtl="0">
              <a:lnSpc>
                <a:spcPct val="90000"/>
              </a:lnSpc>
              <a:spcBef>
                <a:spcPts val="800"/>
              </a:spcBef>
              <a:spcAft>
                <a:spcPts val="0"/>
              </a:spcAft>
              <a:buClr>
                <a:srgbClr val="002B42"/>
              </a:buClr>
              <a:buSzPts val="1000"/>
              <a:buFont typeface="Arial"/>
              <a:buNone/>
            </a:pPr>
            <a:endParaRPr sz="1200">
              <a:latin typeface="Arial"/>
              <a:ea typeface="Arial"/>
              <a:cs typeface="Arial"/>
              <a:sym typeface="Arial"/>
            </a:endParaRPr>
          </a:p>
          <a:p>
            <a:pPr marL="342900" lvl="0" indent="-349250" algn="l" rtl="0">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marL="342900" lvl="0" indent="-241300" algn="l" rtl="0">
              <a:lnSpc>
                <a:spcPct val="90000"/>
              </a:lnSpc>
              <a:spcBef>
                <a:spcPts val="800"/>
              </a:spcBef>
              <a:spcAft>
                <a:spcPts val="0"/>
              </a:spcAft>
              <a:buClr>
                <a:srgbClr val="002B42"/>
              </a:buClr>
              <a:buSzPts val="1700"/>
              <a:buFont typeface="Arial"/>
              <a:buNone/>
            </a:pPr>
            <a:endParaRPr>
              <a:latin typeface="Arial"/>
              <a:ea typeface="Arial"/>
              <a:cs typeface="Arial"/>
              <a:sym typeface="Arial"/>
            </a:endParaRPr>
          </a:p>
          <a:p>
            <a:pPr marL="0" lvl="0" indent="0" algn="l" rtl="0">
              <a:lnSpc>
                <a:spcPct val="90000"/>
              </a:lnSpc>
              <a:spcBef>
                <a:spcPts val="800"/>
              </a:spcBef>
              <a:spcAft>
                <a:spcPts val="0"/>
              </a:spcAft>
              <a:buClr>
                <a:srgbClr val="002B42"/>
              </a:buClr>
              <a:buSzPts val="1200"/>
              <a:buNone/>
            </a:pPr>
            <a:r>
              <a:rPr lang="en" sz="1700">
                <a:latin typeface="Lemon"/>
                <a:ea typeface="Lemon"/>
                <a:cs typeface="Lemon"/>
                <a:sym typeface="Lemon"/>
              </a:rPr>
              <a:t>$ singularity exec  rna_seq_container.sif fastqc –t 16 –o ./ Bacteria_GATTACA_L001_R1_001.fastq</a:t>
            </a:r>
            <a:endParaRPr sz="1700">
              <a:latin typeface="Lemon"/>
              <a:ea typeface="Lemon"/>
              <a:cs typeface="Lemon"/>
              <a:sym typeface="Lemon"/>
            </a:endParaRPr>
          </a:p>
          <a:p>
            <a:pPr marL="0" lvl="0" indent="0" algn="l" rtl="0">
              <a:lnSpc>
                <a:spcPct val="90000"/>
              </a:lnSpc>
              <a:spcBef>
                <a:spcPts val="800"/>
              </a:spcBef>
              <a:spcAft>
                <a:spcPts val="0"/>
              </a:spcAft>
              <a:buClr>
                <a:srgbClr val="002B42"/>
              </a:buClr>
              <a:buSzPts val="1700"/>
              <a:buNone/>
            </a:pPr>
            <a:endParaRPr>
              <a:latin typeface="Lemon"/>
              <a:ea typeface="Lemon"/>
              <a:cs typeface="Lemon"/>
              <a:sym typeface="Lemon"/>
            </a:endParaRPr>
          </a:p>
          <a:p>
            <a:pPr marL="0" lvl="0" indent="0" algn="l" rtl="0">
              <a:lnSpc>
                <a:spcPct val="90000"/>
              </a:lnSpc>
              <a:spcBef>
                <a:spcPts val="800"/>
              </a:spcBef>
              <a:spcAft>
                <a:spcPts val="0"/>
              </a:spcAft>
              <a:buClr>
                <a:srgbClr val="002B42"/>
              </a:buClr>
              <a:buSzPts val="1700"/>
              <a:buNone/>
            </a:pPr>
            <a:endParaRPr>
              <a:latin typeface="Lemon"/>
              <a:ea typeface="Lemon"/>
              <a:cs typeface="Lemon"/>
              <a:sym typeface="Lemon"/>
            </a:endParaRPr>
          </a:p>
        </p:txBody>
      </p:sp>
      <p:sp>
        <p:nvSpPr>
          <p:cNvPr id="725" name="Google Shape;725;p91"/>
          <p:cNvSpPr/>
          <p:nvPr/>
        </p:nvSpPr>
        <p:spPr>
          <a:xfrm>
            <a:off x="628650" y="3557603"/>
            <a:ext cx="7886700" cy="658500"/>
          </a:xfrm>
          <a:prstGeom prst="roundRect">
            <a:avLst>
              <a:gd name="adj" fmla="val 16667"/>
            </a:avLst>
          </a:prstGeom>
          <a:solidFill>
            <a:schemeClr val="accent1">
              <a:alpha val="3920"/>
            </a:schemeClr>
          </a:solidFill>
          <a:ln w="12700" cap="flat" cmpd="sng">
            <a:solidFill>
              <a:srgbClr val="001E2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26" name="Google Shape;726;p91"/>
          <p:cNvSpPr txBox="1"/>
          <p:nvPr/>
        </p:nvSpPr>
        <p:spPr>
          <a:xfrm>
            <a:off x="272400" y="152400"/>
            <a:ext cx="8571000" cy="9603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Typical command line syntax with singularity container</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92"/>
          <p:cNvSpPr txBox="1">
            <a:spLocks noGrp="1"/>
          </p:cNvSpPr>
          <p:nvPr>
            <p:ph type="body" idx="1"/>
          </p:nvPr>
        </p:nvSpPr>
        <p:spPr>
          <a:xfrm>
            <a:off x="628650" y="1254962"/>
            <a:ext cx="5352900" cy="3455700"/>
          </a:xfrm>
          <a:prstGeom prst="rect">
            <a:avLst/>
          </a:prstGeom>
          <a:noFill/>
          <a:ln>
            <a:noFill/>
          </a:ln>
        </p:spPr>
        <p:txBody>
          <a:bodyPr spcFirstLastPara="1" wrap="square" lIns="137150" tIns="0" rIns="0" bIns="0" anchor="t" anchorCtr="0">
            <a:spAutoFit/>
          </a:bodyPr>
          <a:lstStyle/>
          <a:p>
            <a:pPr marL="342900" lvl="0" indent="-349250" algn="l" rtl="0">
              <a:lnSpc>
                <a:spcPct val="90000"/>
              </a:lnSpc>
              <a:spcBef>
                <a:spcPts val="0"/>
              </a:spcBef>
              <a:spcAft>
                <a:spcPts val="0"/>
              </a:spcAft>
              <a:buClr>
                <a:srgbClr val="002B42"/>
              </a:buClr>
              <a:buSzPts val="1700"/>
              <a:buFont typeface="Arial"/>
              <a:buChar char="●"/>
            </a:pPr>
            <a:r>
              <a:rPr lang="en"/>
              <a:t>Lots of files on a computer</a:t>
            </a:r>
            <a:endParaRPr/>
          </a:p>
          <a:p>
            <a:pPr marL="342900" lvl="0" indent="-304800" algn="l" rtl="0">
              <a:lnSpc>
                <a:spcPct val="90000"/>
              </a:lnSpc>
              <a:spcBef>
                <a:spcPts val="800"/>
              </a:spcBef>
              <a:spcAft>
                <a:spcPts val="0"/>
              </a:spcAft>
              <a:buClr>
                <a:srgbClr val="002B42"/>
              </a:buClr>
              <a:buSzPts val="600"/>
              <a:buFont typeface="Arial"/>
              <a:buNone/>
            </a:pPr>
            <a:endParaRPr sz="800"/>
          </a:p>
          <a:p>
            <a:pPr marL="342900" lvl="0" indent="-349250" algn="l" rtl="0">
              <a:lnSpc>
                <a:spcPct val="90000"/>
              </a:lnSpc>
              <a:spcBef>
                <a:spcPts val="800"/>
              </a:spcBef>
              <a:spcAft>
                <a:spcPts val="0"/>
              </a:spcAft>
              <a:buClr>
                <a:srgbClr val="002B42"/>
              </a:buClr>
              <a:buSzPts val="1700"/>
              <a:buFont typeface="Arial"/>
              <a:buChar char="●"/>
            </a:pPr>
            <a:r>
              <a:rPr lang="en"/>
              <a:t>Organized in directories which may contain sub-directories</a:t>
            </a:r>
            <a:endParaRPr/>
          </a:p>
          <a:p>
            <a:pPr marL="342900" lvl="0" indent="-304800" algn="l" rtl="0">
              <a:lnSpc>
                <a:spcPct val="90000"/>
              </a:lnSpc>
              <a:spcBef>
                <a:spcPts val="800"/>
              </a:spcBef>
              <a:spcAft>
                <a:spcPts val="0"/>
              </a:spcAft>
              <a:buClr>
                <a:srgbClr val="002B42"/>
              </a:buClr>
              <a:buSzPts val="600"/>
              <a:buFont typeface="Arial"/>
              <a:buNone/>
            </a:pPr>
            <a:endParaRPr sz="800"/>
          </a:p>
          <a:p>
            <a:pPr marL="342900" lvl="0" indent="-349250" algn="l" rtl="0">
              <a:lnSpc>
                <a:spcPct val="90000"/>
              </a:lnSpc>
              <a:spcBef>
                <a:spcPts val="800"/>
              </a:spcBef>
              <a:spcAft>
                <a:spcPts val="0"/>
              </a:spcAft>
              <a:buClr>
                <a:srgbClr val="002B42"/>
              </a:buClr>
              <a:buSzPts val="1700"/>
              <a:buFont typeface="Arial"/>
              <a:buChar char="●"/>
            </a:pPr>
            <a:r>
              <a:rPr lang="en"/>
              <a:t>Bioinformatics tools may need file inputs and may output files</a:t>
            </a:r>
            <a:endParaRPr/>
          </a:p>
          <a:p>
            <a:pPr marL="596900" lvl="1" indent="-254000" algn="l" rtl="0">
              <a:lnSpc>
                <a:spcPct val="90000"/>
              </a:lnSpc>
              <a:spcBef>
                <a:spcPts val="400"/>
              </a:spcBef>
              <a:spcAft>
                <a:spcPts val="0"/>
              </a:spcAft>
              <a:buClr>
                <a:srgbClr val="002B42"/>
              </a:buClr>
              <a:buSzPts val="1400"/>
              <a:buChar char="●"/>
            </a:pPr>
            <a:r>
              <a:rPr lang="en"/>
              <a:t>Where are the input files located on the computer?</a:t>
            </a:r>
            <a:endParaRPr/>
          </a:p>
          <a:p>
            <a:pPr marL="939800" lvl="2" indent="-254000" algn="l" rtl="0">
              <a:lnSpc>
                <a:spcPct val="90000"/>
              </a:lnSpc>
              <a:spcBef>
                <a:spcPts val="400"/>
              </a:spcBef>
              <a:spcAft>
                <a:spcPts val="0"/>
              </a:spcAft>
              <a:buClr>
                <a:srgbClr val="002B42"/>
              </a:buClr>
              <a:buSzPts val="1200"/>
              <a:buChar char="●"/>
            </a:pPr>
            <a:r>
              <a:rPr lang="en"/>
              <a:t>Searching entire computer not practical</a:t>
            </a:r>
            <a:endParaRPr/>
          </a:p>
          <a:p>
            <a:pPr marL="939800" lvl="2" indent="-254000" algn="l" rtl="0">
              <a:lnSpc>
                <a:spcPct val="90000"/>
              </a:lnSpc>
              <a:spcBef>
                <a:spcPts val="400"/>
              </a:spcBef>
              <a:spcAft>
                <a:spcPts val="0"/>
              </a:spcAft>
              <a:buClr>
                <a:srgbClr val="002B42"/>
              </a:buClr>
              <a:buSzPts val="1200"/>
              <a:buChar char="●"/>
            </a:pPr>
            <a:r>
              <a:rPr lang="en"/>
              <a:t>What if multiple files have the same name?</a:t>
            </a:r>
            <a:endParaRPr/>
          </a:p>
          <a:p>
            <a:pPr marL="596900" lvl="1" indent="-254000" algn="l" rtl="0">
              <a:lnSpc>
                <a:spcPct val="90000"/>
              </a:lnSpc>
              <a:spcBef>
                <a:spcPts val="400"/>
              </a:spcBef>
              <a:spcAft>
                <a:spcPts val="0"/>
              </a:spcAft>
              <a:buClr>
                <a:srgbClr val="002B42"/>
              </a:buClr>
              <a:buSzPts val="1400"/>
              <a:buChar char="●"/>
            </a:pPr>
            <a:r>
              <a:rPr lang="en"/>
              <a:t>Where should the output files be saved?</a:t>
            </a:r>
            <a:endParaRPr/>
          </a:p>
        </p:txBody>
      </p:sp>
      <p:pic>
        <p:nvPicPr>
          <p:cNvPr id="732" name="Google Shape;732;p92"/>
          <p:cNvPicPr preferRelativeResize="0"/>
          <p:nvPr/>
        </p:nvPicPr>
        <p:blipFill rotWithShape="1">
          <a:blip r:embed="rId3">
            <a:alphaModFix/>
          </a:blip>
          <a:srcRect/>
          <a:stretch/>
        </p:blipFill>
        <p:spPr>
          <a:xfrm>
            <a:off x="6200775" y="1407350"/>
            <a:ext cx="2366242" cy="2471750"/>
          </a:xfrm>
          <a:prstGeom prst="rect">
            <a:avLst/>
          </a:prstGeom>
          <a:noFill/>
          <a:ln>
            <a:noFill/>
          </a:ln>
        </p:spPr>
      </p:pic>
      <p:sp>
        <p:nvSpPr>
          <p:cNvPr id="733" name="Google Shape;733;p92"/>
          <p:cNvSpPr txBox="1"/>
          <p:nvPr/>
        </p:nvSpPr>
        <p:spPr>
          <a:xfrm>
            <a:off x="272400" y="152400"/>
            <a:ext cx="8571000" cy="9603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File paths := Location of file on computer</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93"/>
          <p:cNvSpPr txBox="1">
            <a:spLocks noGrp="1"/>
          </p:cNvSpPr>
          <p:nvPr>
            <p:ph type="body" idx="1"/>
          </p:nvPr>
        </p:nvSpPr>
        <p:spPr>
          <a:xfrm>
            <a:off x="628650" y="1407362"/>
            <a:ext cx="5248500" cy="2737800"/>
          </a:xfrm>
          <a:prstGeom prst="rect">
            <a:avLst/>
          </a:prstGeom>
          <a:noFill/>
          <a:ln>
            <a:noFill/>
          </a:ln>
        </p:spPr>
        <p:txBody>
          <a:bodyPr spcFirstLastPara="1" wrap="square" lIns="137150" tIns="0" rIns="0" bIns="0" anchor="t" anchorCtr="0">
            <a:spAutoFit/>
          </a:bodyPr>
          <a:lstStyle/>
          <a:p>
            <a:pPr marL="342900" lvl="0" indent="-349250" algn="l" rtl="0">
              <a:lnSpc>
                <a:spcPct val="90000"/>
              </a:lnSpc>
              <a:spcBef>
                <a:spcPts val="0"/>
              </a:spcBef>
              <a:spcAft>
                <a:spcPts val="0"/>
              </a:spcAft>
              <a:buClr>
                <a:srgbClr val="002B42"/>
              </a:buClr>
              <a:buSzPts val="1700"/>
              <a:buFont typeface="Arial"/>
              <a:buChar char="●"/>
            </a:pPr>
            <a:r>
              <a:rPr lang="en">
                <a:latin typeface="Lemon"/>
                <a:ea typeface="Lemon"/>
                <a:cs typeface="Lemon"/>
                <a:sym typeface="Lemon"/>
              </a:rPr>
              <a:t>./</a:t>
            </a:r>
            <a:r>
              <a:rPr lang="en"/>
              <a:t>   is for current working directory</a:t>
            </a:r>
            <a:endParaRPr/>
          </a:p>
          <a:p>
            <a:pPr marL="342900" lvl="0" indent="-349250" algn="l" rtl="0">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current working directory</a:t>
            </a:r>
            <a:endParaRPr/>
          </a:p>
          <a:p>
            <a:pPr marL="342900" lvl="0" indent="-349250" algn="l" rtl="0">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parent directory of current working directory</a:t>
            </a:r>
            <a:endParaRPr/>
          </a:p>
          <a:p>
            <a:pPr marL="342900" lvl="0" indent="-241300" algn="l" rtl="0">
              <a:lnSpc>
                <a:spcPct val="90000"/>
              </a:lnSpc>
              <a:spcBef>
                <a:spcPts val="800"/>
              </a:spcBef>
              <a:spcAft>
                <a:spcPts val="0"/>
              </a:spcAft>
              <a:buClr>
                <a:srgbClr val="002B42"/>
              </a:buClr>
              <a:buSzPts val="1700"/>
              <a:buFont typeface="Arial"/>
              <a:buNone/>
            </a:pPr>
            <a:endParaRPr/>
          </a:p>
          <a:p>
            <a:pPr marL="342900" lvl="0" indent="-349250" algn="l" rtl="0">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/Root/DirA/DirC/File4</a:t>
            </a:r>
            <a:r>
              <a:rPr lang="en"/>
              <a:t>  is the path of File4 in the image to the right.</a:t>
            </a:r>
            <a:endParaRPr/>
          </a:p>
        </p:txBody>
      </p:sp>
      <p:pic>
        <p:nvPicPr>
          <p:cNvPr id="739" name="Google Shape;739;p93"/>
          <p:cNvPicPr preferRelativeResize="0"/>
          <p:nvPr/>
        </p:nvPicPr>
        <p:blipFill rotWithShape="1">
          <a:blip r:embed="rId3">
            <a:alphaModFix/>
          </a:blip>
          <a:srcRect/>
          <a:stretch/>
        </p:blipFill>
        <p:spPr>
          <a:xfrm>
            <a:off x="6200775" y="1278500"/>
            <a:ext cx="2489601" cy="2600600"/>
          </a:xfrm>
          <a:prstGeom prst="rect">
            <a:avLst/>
          </a:prstGeom>
          <a:noFill/>
          <a:ln>
            <a:noFill/>
          </a:ln>
        </p:spPr>
      </p:pic>
      <p:sp>
        <p:nvSpPr>
          <p:cNvPr id="740" name="Google Shape;740;p93"/>
          <p:cNvSpPr txBox="1"/>
          <p:nvPr/>
        </p:nvSpPr>
        <p:spPr>
          <a:xfrm>
            <a:off x="272400" y="152400"/>
            <a:ext cx="8571000" cy="9603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File paths</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4"/>
          <p:cNvSpPr txBox="1"/>
          <p:nvPr/>
        </p:nvSpPr>
        <p:spPr>
          <a:xfrm>
            <a:off x="135900" y="821200"/>
            <a:ext cx="8707800" cy="40857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rgbClr val="002B42"/>
              </a:buClr>
              <a:buSzPts val="2000"/>
              <a:buChar char="●"/>
            </a:pPr>
            <a:r>
              <a:rPr lang="en" sz="2000">
                <a:solidFill>
                  <a:srgbClr val="002B42"/>
                </a:solidFill>
              </a:rPr>
              <a:t>Small dataset with 100k reads (for practice only).</a:t>
            </a:r>
            <a:endParaRPr sz="2000">
              <a:solidFill>
                <a:srgbClr val="002B42"/>
              </a:solidFill>
            </a:endParaRPr>
          </a:p>
          <a:p>
            <a:pPr marL="914400" lvl="1" indent="-355600" algn="l" rtl="0">
              <a:lnSpc>
                <a:spcPct val="115000"/>
              </a:lnSpc>
              <a:spcBef>
                <a:spcPts val="0"/>
              </a:spcBef>
              <a:spcAft>
                <a:spcPts val="0"/>
              </a:spcAft>
              <a:buClr>
                <a:srgbClr val="002B42"/>
              </a:buClr>
              <a:buSzPts val="2000"/>
              <a:buChar char="○"/>
            </a:pPr>
            <a:r>
              <a:rPr lang="en" sz="2000">
                <a:solidFill>
                  <a:srgbClr val="002B42"/>
                </a:solidFill>
              </a:rPr>
              <a:t>FASTQ to tallying counts.</a:t>
            </a:r>
            <a:endParaRPr sz="2000">
              <a:solidFill>
                <a:srgbClr val="002B42"/>
              </a:solidFill>
            </a:endParaRPr>
          </a:p>
          <a:p>
            <a:pPr marL="0" lvl="0" indent="0" algn="l" rtl="0">
              <a:lnSpc>
                <a:spcPct val="115000"/>
              </a:lnSpc>
              <a:spcBef>
                <a:spcPts val="1000"/>
              </a:spcBef>
              <a:spcAft>
                <a:spcPts val="0"/>
              </a:spcAft>
              <a:buNone/>
            </a:pPr>
            <a:endParaRPr sz="700">
              <a:solidFill>
                <a:srgbClr val="002B42"/>
              </a:solidFill>
            </a:endParaRPr>
          </a:p>
          <a:p>
            <a:pPr marL="457200" lvl="0" indent="-355600" algn="l" rtl="0">
              <a:lnSpc>
                <a:spcPct val="115000"/>
              </a:lnSpc>
              <a:spcBef>
                <a:spcPts val="1000"/>
              </a:spcBef>
              <a:spcAft>
                <a:spcPts val="0"/>
              </a:spcAft>
              <a:buClr>
                <a:srgbClr val="002B42"/>
              </a:buClr>
              <a:buSzPts val="2000"/>
              <a:buChar char="●"/>
            </a:pPr>
            <a:r>
              <a:rPr lang="en" sz="2000">
                <a:solidFill>
                  <a:srgbClr val="002B42"/>
                </a:solidFill>
              </a:rPr>
              <a:t>Analysis of real datasets can take time. Real sequenced read libraries can be found online </a:t>
            </a:r>
            <a:r>
              <a:rPr lang="en" sz="2000" u="sng">
                <a:solidFill>
                  <a:schemeClr val="hlink"/>
                </a:solidFill>
                <a:hlinkClick r:id="rId3"/>
              </a:rPr>
              <a:t>https://www.ncbi.nlm.nih.gov/sra/</a:t>
            </a:r>
            <a:r>
              <a:rPr lang="en" sz="2000">
                <a:solidFill>
                  <a:srgbClr val="002B42"/>
                </a:solidFill>
              </a:rPr>
              <a:t>. </a:t>
            </a:r>
            <a:endParaRPr sz="2000">
              <a:solidFill>
                <a:srgbClr val="002B42"/>
              </a:solidFill>
            </a:endParaRPr>
          </a:p>
          <a:p>
            <a:pPr marL="457200" lvl="0" indent="0" algn="l" rtl="0">
              <a:lnSpc>
                <a:spcPct val="115000"/>
              </a:lnSpc>
              <a:spcBef>
                <a:spcPts val="1000"/>
              </a:spcBef>
              <a:spcAft>
                <a:spcPts val="0"/>
              </a:spcAft>
              <a:buNone/>
            </a:pPr>
            <a:endParaRPr sz="700">
              <a:solidFill>
                <a:srgbClr val="002B42"/>
              </a:solidFill>
            </a:endParaRPr>
          </a:p>
          <a:p>
            <a:pPr marL="457200" lvl="0" indent="-355600" algn="l" rtl="0">
              <a:lnSpc>
                <a:spcPct val="115000"/>
              </a:lnSpc>
              <a:spcBef>
                <a:spcPts val="1000"/>
              </a:spcBef>
              <a:spcAft>
                <a:spcPts val="0"/>
              </a:spcAft>
              <a:buClr>
                <a:srgbClr val="002B42"/>
              </a:buClr>
              <a:buSzPts val="2000"/>
              <a:buChar char="●"/>
            </a:pPr>
            <a:r>
              <a:rPr lang="en" sz="2000">
                <a:solidFill>
                  <a:srgbClr val="002B42"/>
                </a:solidFill>
              </a:rPr>
              <a:t>The practice dataset has a low number of reads, which is not meaningful for differential gene expression analysis. Hence, for differential gene expression analysis use a real counts matrix, an example of which can be found at </a:t>
            </a:r>
            <a:r>
              <a:rPr lang="en" sz="2000" u="sng">
                <a:solidFill>
                  <a:schemeClr val="hlink"/>
                </a:solidFill>
                <a:hlinkClick r:id="rId4"/>
              </a:rPr>
              <a:t>https://www.ncbi.nlm.nih.gov/geo/query/acc.cgi?acc=GSE49712</a:t>
            </a:r>
            <a:r>
              <a:rPr lang="en" sz="2000">
                <a:solidFill>
                  <a:srgbClr val="002B42"/>
                </a:solidFill>
              </a:rPr>
              <a:t>. </a:t>
            </a:r>
            <a:endParaRPr sz="2000">
              <a:solidFill>
                <a:srgbClr val="002B42"/>
              </a:solidFill>
            </a:endParaRPr>
          </a:p>
        </p:txBody>
      </p:sp>
      <p:sp>
        <p:nvSpPr>
          <p:cNvPr id="746" name="Google Shape;746;p94"/>
          <p:cNvSpPr txBox="1"/>
          <p:nvPr/>
        </p:nvSpPr>
        <p:spPr>
          <a:xfrm>
            <a:off x="272400" y="152400"/>
            <a:ext cx="8571000" cy="736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Dataset</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5"/>
          <p:cNvSpPr txBox="1">
            <a:spLocks noGrp="1"/>
          </p:cNvSpPr>
          <p:nvPr>
            <p:ph type="title"/>
          </p:nvPr>
        </p:nvSpPr>
        <p:spPr>
          <a:xfrm>
            <a:off x="120000"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analysis workflow</a:t>
            </a:r>
            <a:endParaRPr/>
          </a:p>
        </p:txBody>
      </p:sp>
      <p:sp>
        <p:nvSpPr>
          <p:cNvPr id="752" name="Google Shape;752;p95"/>
          <p:cNvSpPr txBox="1"/>
          <p:nvPr/>
        </p:nvSpPr>
        <p:spPr>
          <a:xfrm>
            <a:off x="54700" y="2450550"/>
            <a:ext cx="31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1 Concepts: </a:t>
            </a:r>
            <a:endParaRPr sz="1200" b="1">
              <a:solidFill>
                <a:srgbClr val="741B47"/>
              </a:solidFill>
              <a:highlight>
                <a:srgbClr val="F7F6F3"/>
              </a:highlight>
            </a:endParaRPr>
          </a:p>
        </p:txBody>
      </p:sp>
      <p:sp>
        <p:nvSpPr>
          <p:cNvPr id="753" name="Google Shape;753;p95"/>
          <p:cNvSpPr/>
          <p:nvPr/>
        </p:nvSpPr>
        <p:spPr>
          <a:xfrm flipH="1">
            <a:off x="2835850" y="2015275"/>
            <a:ext cx="130200" cy="1492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5"/>
          <p:cNvSpPr txBox="1"/>
          <p:nvPr/>
        </p:nvSpPr>
        <p:spPr>
          <a:xfrm>
            <a:off x="43800" y="3886163"/>
            <a:ext cx="312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2 Concepts: </a:t>
            </a:r>
            <a:endParaRPr sz="1200" b="1">
              <a:solidFill>
                <a:srgbClr val="741B47"/>
              </a:solidFill>
              <a:highlight>
                <a:srgbClr val="F7F6F3"/>
              </a:highlight>
            </a:endParaRPr>
          </a:p>
          <a:p>
            <a:pPr marL="0" lvl="0" indent="0" algn="l" rtl="0">
              <a:spcBef>
                <a:spcPts val="0"/>
              </a:spcBef>
              <a:spcAft>
                <a:spcPts val="0"/>
              </a:spcAft>
              <a:buNone/>
            </a:pPr>
            <a:endParaRPr b="1">
              <a:solidFill>
                <a:srgbClr val="741B47"/>
              </a:solidFill>
              <a:latin typeface="Helvetica Neue"/>
              <a:ea typeface="Helvetica Neue"/>
              <a:cs typeface="Helvetica Neue"/>
              <a:sym typeface="Helvetica Neue"/>
            </a:endParaRPr>
          </a:p>
        </p:txBody>
      </p:sp>
      <p:sp>
        <p:nvSpPr>
          <p:cNvPr id="755" name="Google Shape;755;p95"/>
          <p:cNvSpPr/>
          <p:nvPr/>
        </p:nvSpPr>
        <p:spPr>
          <a:xfrm>
            <a:off x="3316325" y="2030150"/>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Sequencer: Reads</a:t>
            </a:r>
            <a:r>
              <a:rPr lang="en"/>
              <a:t> </a:t>
            </a:r>
            <a:r>
              <a:rPr lang="en" b="1">
                <a:solidFill>
                  <a:schemeClr val="accent2"/>
                </a:solidFill>
              </a:rPr>
              <a:t>Fastq</a:t>
            </a:r>
            <a:endParaRPr b="1">
              <a:solidFill>
                <a:schemeClr val="accent2"/>
              </a:solidFill>
            </a:endParaRPr>
          </a:p>
        </p:txBody>
      </p:sp>
      <p:sp>
        <p:nvSpPr>
          <p:cNvPr id="756" name="Google Shape;756;p95"/>
          <p:cNvSpPr/>
          <p:nvPr/>
        </p:nvSpPr>
        <p:spPr>
          <a:xfrm>
            <a:off x="5445750" y="2030150"/>
            <a:ext cx="1727700" cy="493800"/>
          </a:xfrm>
          <a:prstGeom prst="roundRect">
            <a:avLst>
              <a:gd name="adj" fmla="val 16667"/>
            </a:avLst>
          </a:prstGeom>
          <a:solidFill>
            <a:srgbClr val="FCE5CD"/>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None/>
            </a:pPr>
            <a:r>
              <a:rPr lang="en" b="1">
                <a:solidFill>
                  <a:schemeClr val="accent2"/>
                </a:solidFill>
              </a:rPr>
              <a:t>FastQC </a:t>
            </a:r>
            <a:endParaRPr b="1">
              <a:solidFill>
                <a:schemeClr val="accent2"/>
              </a:solidFill>
            </a:endParaRPr>
          </a:p>
        </p:txBody>
      </p:sp>
      <p:sp>
        <p:nvSpPr>
          <p:cNvPr id="757" name="Google Shape;757;p95"/>
          <p:cNvSpPr/>
          <p:nvPr/>
        </p:nvSpPr>
        <p:spPr>
          <a:xfrm>
            <a:off x="3316325" y="3283863"/>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Alignment/Mapping</a:t>
            </a:r>
            <a:endParaRPr b="1"/>
          </a:p>
          <a:p>
            <a:pPr marL="0" lvl="0" indent="0" algn="ctr" rtl="0">
              <a:spcBef>
                <a:spcPts val="0"/>
              </a:spcBef>
              <a:spcAft>
                <a:spcPts val="0"/>
              </a:spcAft>
              <a:buNone/>
            </a:pPr>
            <a:r>
              <a:rPr lang="en" b="1">
                <a:solidFill>
                  <a:schemeClr val="accent2"/>
                </a:solidFill>
              </a:rPr>
              <a:t>STAR</a:t>
            </a:r>
            <a:r>
              <a:rPr lang="en"/>
              <a:t> </a:t>
            </a:r>
            <a:endParaRPr/>
          </a:p>
        </p:txBody>
      </p:sp>
      <p:sp>
        <p:nvSpPr>
          <p:cNvPr id="758" name="Google Shape;758;p95"/>
          <p:cNvSpPr/>
          <p:nvPr/>
        </p:nvSpPr>
        <p:spPr>
          <a:xfrm>
            <a:off x="3316325" y="44884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DGE</a:t>
            </a:r>
            <a:endParaRPr/>
          </a:p>
        </p:txBody>
      </p:sp>
      <p:sp>
        <p:nvSpPr>
          <p:cNvPr id="759" name="Google Shape;759;p95"/>
          <p:cNvSpPr/>
          <p:nvPr/>
        </p:nvSpPr>
        <p:spPr>
          <a:xfrm>
            <a:off x="3316325" y="38861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rPr>
              <a:t>Counting Reads </a:t>
            </a:r>
            <a:endParaRPr sz="1200" b="1">
              <a:solidFill>
                <a:schemeClr val="dk1"/>
              </a:solidFill>
            </a:endParaRPr>
          </a:p>
          <a:p>
            <a:pPr marL="0" lvl="0" indent="0" algn="ctr" rtl="0">
              <a:spcBef>
                <a:spcPts val="0"/>
              </a:spcBef>
              <a:spcAft>
                <a:spcPts val="0"/>
              </a:spcAft>
              <a:buNone/>
            </a:pPr>
            <a:r>
              <a:rPr lang="en" b="1">
                <a:solidFill>
                  <a:schemeClr val="accent2"/>
                </a:solidFill>
              </a:rPr>
              <a:t>featureCounts</a:t>
            </a:r>
            <a:endParaRPr sz="1200" b="1"/>
          </a:p>
        </p:txBody>
      </p:sp>
      <p:sp>
        <p:nvSpPr>
          <p:cNvPr id="760" name="Google Shape;760;p95"/>
          <p:cNvSpPr/>
          <p:nvPr/>
        </p:nvSpPr>
        <p:spPr>
          <a:xfrm>
            <a:off x="3316325" y="2681575"/>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Trimming</a:t>
            </a:r>
            <a:endParaRPr b="1"/>
          </a:p>
          <a:p>
            <a:pPr marL="0" lvl="0" indent="0" algn="ctr" rtl="0">
              <a:spcBef>
                <a:spcPts val="0"/>
              </a:spcBef>
              <a:spcAft>
                <a:spcPts val="0"/>
              </a:spcAft>
              <a:buNone/>
            </a:pPr>
            <a:r>
              <a:rPr lang="en" b="1">
                <a:solidFill>
                  <a:schemeClr val="accent2"/>
                </a:solidFill>
              </a:rPr>
              <a:t>cutadapt</a:t>
            </a:r>
            <a:endParaRPr b="1">
              <a:solidFill>
                <a:schemeClr val="accent2"/>
              </a:solidFill>
            </a:endParaRPr>
          </a:p>
        </p:txBody>
      </p:sp>
      <p:sp>
        <p:nvSpPr>
          <p:cNvPr id="761" name="Google Shape;761;p95"/>
          <p:cNvSpPr/>
          <p:nvPr/>
        </p:nvSpPr>
        <p:spPr>
          <a:xfrm>
            <a:off x="5445750" y="26815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r>
              <a:rPr lang="en" b="1">
                <a:solidFill>
                  <a:schemeClr val="accent2"/>
                </a:solidFill>
              </a:rPr>
              <a:t>FastQC</a:t>
            </a:r>
            <a:endParaRPr b="1">
              <a:solidFill>
                <a:schemeClr val="accent2"/>
              </a:solidFill>
            </a:endParaRPr>
          </a:p>
        </p:txBody>
      </p:sp>
      <p:sp>
        <p:nvSpPr>
          <p:cNvPr id="762" name="Google Shape;762;p95"/>
          <p:cNvSpPr/>
          <p:nvPr/>
        </p:nvSpPr>
        <p:spPr>
          <a:xfrm>
            <a:off x="5445750" y="32838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763" name="Google Shape;763;p95"/>
          <p:cNvSpPr/>
          <p:nvPr/>
        </p:nvSpPr>
        <p:spPr>
          <a:xfrm>
            <a:off x="3316325" y="776450"/>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Biological question</a:t>
            </a:r>
            <a:endParaRPr b="1">
              <a:solidFill>
                <a:schemeClr val="accent2"/>
              </a:solidFill>
            </a:endParaRPr>
          </a:p>
        </p:txBody>
      </p:sp>
      <p:sp>
        <p:nvSpPr>
          <p:cNvPr id="764" name="Google Shape;764;p95"/>
          <p:cNvSpPr/>
          <p:nvPr/>
        </p:nvSpPr>
        <p:spPr>
          <a:xfrm>
            <a:off x="3316325" y="1403288"/>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Library preparation</a:t>
            </a:r>
            <a:endParaRPr b="1">
              <a:solidFill>
                <a:schemeClr val="accent2"/>
              </a:solidFill>
            </a:endParaRPr>
          </a:p>
        </p:txBody>
      </p:sp>
      <p:sp>
        <p:nvSpPr>
          <p:cNvPr id="765" name="Google Shape;765;p95"/>
          <p:cNvSpPr/>
          <p:nvPr/>
        </p:nvSpPr>
        <p:spPr>
          <a:xfrm>
            <a:off x="5445750" y="3893249"/>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766" name="Google Shape;766;p95"/>
          <p:cNvSpPr/>
          <p:nvPr/>
        </p:nvSpPr>
        <p:spPr>
          <a:xfrm flipH="1">
            <a:off x="2817925" y="3893250"/>
            <a:ext cx="207300" cy="10881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5"/>
          <p:cNvSpPr txBox="1"/>
          <p:nvPr/>
        </p:nvSpPr>
        <p:spPr>
          <a:xfrm>
            <a:off x="7576000" y="3002800"/>
            <a:ext cx="15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Helvetica Neue"/>
                <a:ea typeface="Helvetica Neue"/>
                <a:cs typeface="Helvetica Neue"/>
                <a:sym typeface="Helvetica Neue"/>
              </a:rPr>
              <a:t>Session 2 Demo</a:t>
            </a:r>
            <a:endParaRPr sz="1200" b="1">
              <a:solidFill>
                <a:schemeClr val="accent2"/>
              </a:solidFill>
              <a:highlight>
                <a:srgbClr val="F7F6F3"/>
              </a:highlight>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768" name="Google Shape;768;p95"/>
          <p:cNvSpPr/>
          <p:nvPr/>
        </p:nvSpPr>
        <p:spPr>
          <a:xfrm rot="10800000" flipH="1">
            <a:off x="7309375" y="2015275"/>
            <a:ext cx="207300" cy="2473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9" name="Google Shape;769;p95"/>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3"/>
          <p:cNvSpPr txBox="1">
            <a:spLocks noGrp="1"/>
          </p:cNvSpPr>
          <p:nvPr>
            <p:ph type="title"/>
          </p:nvPr>
        </p:nvSpPr>
        <p:spPr>
          <a:xfrm>
            <a:off x="118872" y="0"/>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Types of sequencing</a:t>
            </a:r>
            <a:endParaRPr/>
          </a:p>
        </p:txBody>
      </p:sp>
      <p:sp>
        <p:nvSpPr>
          <p:cNvPr id="161" name="Google Shape;161;p33"/>
          <p:cNvSpPr txBox="1">
            <a:spLocks noGrp="1"/>
          </p:cNvSpPr>
          <p:nvPr>
            <p:ph type="body" idx="1"/>
          </p:nvPr>
        </p:nvSpPr>
        <p:spPr>
          <a:xfrm>
            <a:off x="628650" y="3162650"/>
            <a:ext cx="3731400" cy="1628400"/>
          </a:xfrm>
          <a:prstGeom prst="rect">
            <a:avLst/>
          </a:prstGeom>
        </p:spPr>
        <p:txBody>
          <a:bodyPr spcFirstLastPara="1" wrap="square" lIns="0" tIns="0" rIns="0" bIns="0" anchor="t" anchorCtr="0">
            <a:normAutofit/>
          </a:bodyPr>
          <a:lstStyle/>
          <a:p>
            <a:pPr marL="457200" lvl="0" indent="-323850" algn="l" rtl="0">
              <a:spcBef>
                <a:spcPts val="800"/>
              </a:spcBef>
              <a:spcAft>
                <a:spcPts val="0"/>
              </a:spcAft>
              <a:buSzPts val="1500"/>
              <a:buFont typeface="Arial"/>
              <a:buChar char="●"/>
            </a:pPr>
            <a:r>
              <a:rPr lang="en" sz="1500">
                <a:latin typeface="Arial"/>
                <a:ea typeface="Arial"/>
                <a:cs typeface="Arial"/>
                <a:sym typeface="Arial"/>
              </a:rPr>
              <a:t>unidirectionally - sequencing from one end only</a:t>
            </a:r>
            <a:endParaRPr sz="1500">
              <a:latin typeface="Arial"/>
              <a:ea typeface="Arial"/>
              <a:cs typeface="Arial"/>
              <a:sym typeface="Arial"/>
            </a:endParaRPr>
          </a:p>
          <a:p>
            <a:pPr marL="457200" lvl="0" indent="-323850" algn="l" rtl="0">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 </a:t>
            </a:r>
            <a:endParaRPr sz="1500">
              <a:latin typeface="Arial"/>
              <a:ea typeface="Arial"/>
              <a:cs typeface="Arial"/>
              <a:sym typeface="Arial"/>
            </a:endParaRPr>
          </a:p>
        </p:txBody>
      </p:sp>
      <p:sp>
        <p:nvSpPr>
          <p:cNvPr id="162" name="Google Shape;162;p33"/>
          <p:cNvSpPr txBox="1"/>
          <p:nvPr/>
        </p:nvSpPr>
        <p:spPr>
          <a:xfrm>
            <a:off x="628650" y="4692075"/>
            <a:ext cx="578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163" name="Google Shape;163;p33"/>
          <p:cNvPicPr preferRelativeResize="0"/>
          <p:nvPr/>
        </p:nvPicPr>
        <p:blipFill rotWithShape="1">
          <a:blip r:embed="rId3">
            <a:alphaModFix/>
          </a:blip>
          <a:srcRect l="2303" t="8738" r="3285" b="5424"/>
          <a:stretch/>
        </p:blipFill>
        <p:spPr>
          <a:xfrm>
            <a:off x="669175" y="1401200"/>
            <a:ext cx="7805651" cy="1628400"/>
          </a:xfrm>
          <a:prstGeom prst="rect">
            <a:avLst/>
          </a:prstGeom>
          <a:noFill/>
          <a:ln>
            <a:noFill/>
          </a:ln>
        </p:spPr>
      </p:pic>
      <p:sp>
        <p:nvSpPr>
          <p:cNvPr id="164" name="Google Shape;164;p33"/>
          <p:cNvSpPr txBox="1">
            <a:spLocks noGrp="1"/>
          </p:cNvSpPr>
          <p:nvPr>
            <p:ph type="body" idx="1"/>
          </p:nvPr>
        </p:nvSpPr>
        <p:spPr>
          <a:xfrm>
            <a:off x="4919975" y="3162650"/>
            <a:ext cx="3731400" cy="1628400"/>
          </a:xfrm>
          <a:prstGeom prst="rect">
            <a:avLst/>
          </a:prstGeom>
        </p:spPr>
        <p:txBody>
          <a:bodyPr spcFirstLastPara="1" wrap="square" lIns="0" tIns="0" rIns="0" bIns="0" anchor="t" anchorCtr="0">
            <a:normAutofit/>
          </a:bodyPr>
          <a:lstStyle/>
          <a:p>
            <a:pPr marL="457200" lvl="0" indent="-323850" algn="l" rtl="0">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marL="457200" lvl="0" indent="-323850" algn="l" rtl="0">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6"/>
          <p:cNvSpPr txBox="1">
            <a:spLocks noGrp="1"/>
          </p:cNvSpPr>
          <p:nvPr>
            <p:ph type="title"/>
          </p:nvPr>
        </p:nvSpPr>
        <p:spPr>
          <a:xfrm>
            <a:off x="628650" y="28069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Demo </a:t>
            </a:r>
            <a:endParaRPr/>
          </a:p>
        </p:txBody>
      </p:sp>
      <p:sp>
        <p:nvSpPr>
          <p:cNvPr id="775" name="Google Shape;775;p96"/>
          <p:cNvSpPr txBox="1">
            <a:spLocks noGrp="1"/>
          </p:cNvSpPr>
          <p:nvPr>
            <p:ph type="body" idx="1"/>
          </p:nvPr>
        </p:nvSpPr>
        <p:spPr>
          <a:xfrm>
            <a:off x="628650" y="1017494"/>
            <a:ext cx="7886700" cy="3263400"/>
          </a:xfrm>
          <a:prstGeom prst="rect">
            <a:avLst/>
          </a:prstGeom>
        </p:spPr>
        <p:txBody>
          <a:bodyPr spcFirstLastPara="1" wrap="square" lIns="0" tIns="0" rIns="0" bIns="0" anchor="t" anchorCtr="0">
            <a:noAutofit/>
          </a:bodyPr>
          <a:lstStyle/>
          <a:p>
            <a:pPr marL="457200" lvl="0" indent="-365760" algn="l" rtl="0">
              <a:lnSpc>
                <a:spcPct val="70000"/>
              </a:lnSpc>
              <a:spcBef>
                <a:spcPts val="800"/>
              </a:spcBef>
              <a:spcAft>
                <a:spcPts val="0"/>
              </a:spcAft>
              <a:buSzPts val="2160"/>
              <a:buFont typeface="Arial"/>
              <a:buChar char="●"/>
            </a:pPr>
            <a:r>
              <a:rPr lang="en" sz="2160">
                <a:latin typeface="Arial"/>
                <a:ea typeface="Arial"/>
                <a:cs typeface="Arial"/>
                <a:sym typeface="Arial"/>
              </a:rPr>
              <a:t>Start Docker Desktop </a:t>
            </a:r>
            <a:endParaRPr sz="2460">
              <a:latin typeface="Arial"/>
              <a:ea typeface="Arial"/>
              <a:cs typeface="Arial"/>
              <a:sym typeface="Arial"/>
            </a:endParaRPr>
          </a:p>
          <a:p>
            <a:pPr marL="0" lvl="0" indent="0" algn="l" rtl="0">
              <a:lnSpc>
                <a:spcPct val="70000"/>
              </a:lnSpc>
              <a:spcBef>
                <a:spcPts val="800"/>
              </a:spcBef>
              <a:spcAft>
                <a:spcPts val="0"/>
              </a:spcAft>
              <a:buSzPts val="852"/>
              <a:buNone/>
            </a:pPr>
            <a:endParaRPr sz="2160">
              <a:latin typeface="Arial"/>
              <a:ea typeface="Arial"/>
              <a:cs typeface="Arial"/>
              <a:sym typeface="Arial"/>
            </a:endParaRPr>
          </a:p>
          <a:p>
            <a:pPr marL="457200" lvl="0" indent="-365760" algn="l" rtl="0">
              <a:lnSpc>
                <a:spcPct val="70000"/>
              </a:lnSpc>
              <a:spcBef>
                <a:spcPts val="800"/>
              </a:spcBef>
              <a:spcAft>
                <a:spcPts val="0"/>
              </a:spcAft>
              <a:buSzPts val="2160"/>
              <a:buFont typeface="Arial"/>
              <a:buChar char="●"/>
            </a:pPr>
            <a:r>
              <a:rPr lang="en" sz="2160">
                <a:latin typeface="Arial"/>
                <a:ea typeface="Arial"/>
                <a:cs typeface="Arial"/>
                <a:sym typeface="Arial"/>
              </a:rPr>
              <a:t>Uploading FASTQ files to Docker container</a:t>
            </a:r>
            <a:endParaRPr sz="2160">
              <a:latin typeface="Arial"/>
              <a:ea typeface="Arial"/>
              <a:cs typeface="Arial"/>
              <a:sym typeface="Arial"/>
            </a:endParaRPr>
          </a:p>
          <a:p>
            <a:pPr marL="457200" lvl="0" indent="0" algn="l" rtl="0">
              <a:lnSpc>
                <a:spcPct val="70000"/>
              </a:lnSpc>
              <a:spcBef>
                <a:spcPts val="800"/>
              </a:spcBef>
              <a:spcAft>
                <a:spcPts val="0"/>
              </a:spcAft>
              <a:buSzPts val="852"/>
              <a:buNone/>
            </a:pPr>
            <a:endParaRPr sz="2160">
              <a:latin typeface="Arial"/>
              <a:ea typeface="Arial"/>
              <a:cs typeface="Arial"/>
              <a:sym typeface="Arial"/>
            </a:endParaRPr>
          </a:p>
          <a:p>
            <a:pPr marL="457200" lvl="0" indent="-365760" algn="l" rtl="0">
              <a:lnSpc>
                <a:spcPct val="70000"/>
              </a:lnSpc>
              <a:spcBef>
                <a:spcPts val="800"/>
              </a:spcBef>
              <a:spcAft>
                <a:spcPts val="0"/>
              </a:spcAft>
              <a:buSzPts val="2160"/>
              <a:buFont typeface="Arial"/>
              <a:buChar char="●"/>
            </a:pPr>
            <a:r>
              <a:rPr lang="en" sz="2160">
                <a:latin typeface="Arial"/>
                <a:ea typeface="Arial"/>
                <a:cs typeface="Arial"/>
                <a:sym typeface="Arial"/>
              </a:rPr>
              <a:t>Running FASTQC</a:t>
            </a:r>
            <a:endParaRPr sz="2160">
              <a:latin typeface="Arial"/>
              <a:ea typeface="Arial"/>
              <a:cs typeface="Arial"/>
              <a:sym typeface="Arial"/>
            </a:endParaRPr>
          </a:p>
          <a:p>
            <a:pPr marL="457200" lvl="0" indent="0" algn="l" rtl="0">
              <a:lnSpc>
                <a:spcPct val="70000"/>
              </a:lnSpc>
              <a:spcBef>
                <a:spcPts val="800"/>
              </a:spcBef>
              <a:spcAft>
                <a:spcPts val="0"/>
              </a:spcAft>
              <a:buSzPts val="852"/>
              <a:buNone/>
            </a:pPr>
            <a:endParaRPr sz="2160">
              <a:latin typeface="Arial"/>
              <a:ea typeface="Arial"/>
              <a:cs typeface="Arial"/>
              <a:sym typeface="Arial"/>
            </a:endParaRPr>
          </a:p>
          <a:p>
            <a:pPr marL="457200" lvl="0" indent="-365760" algn="l" rtl="0">
              <a:lnSpc>
                <a:spcPct val="70000"/>
              </a:lnSpc>
              <a:spcBef>
                <a:spcPts val="800"/>
              </a:spcBef>
              <a:spcAft>
                <a:spcPts val="0"/>
              </a:spcAft>
              <a:buSzPts val="2160"/>
              <a:buFont typeface="Arial"/>
              <a:buChar char="●"/>
            </a:pPr>
            <a:r>
              <a:rPr lang="en" sz="2160"/>
              <a:t>Checking the adapter content</a:t>
            </a:r>
            <a:endParaRPr sz="2160"/>
          </a:p>
          <a:p>
            <a:pPr marL="457200" lvl="0" indent="0" algn="l" rtl="0">
              <a:lnSpc>
                <a:spcPct val="70000"/>
              </a:lnSpc>
              <a:spcBef>
                <a:spcPts val="800"/>
              </a:spcBef>
              <a:spcAft>
                <a:spcPts val="0"/>
              </a:spcAft>
              <a:buSzPts val="852"/>
              <a:buNone/>
            </a:pPr>
            <a:endParaRPr sz="2160"/>
          </a:p>
          <a:p>
            <a:pPr marL="0" lvl="0" indent="0" algn="l" rtl="0">
              <a:lnSpc>
                <a:spcPct val="70000"/>
              </a:lnSpc>
              <a:spcBef>
                <a:spcPts val="800"/>
              </a:spcBef>
              <a:spcAft>
                <a:spcPts val="0"/>
              </a:spcAft>
              <a:buSzPts val="852"/>
              <a:buNone/>
            </a:pPr>
            <a:endParaRPr sz="2160"/>
          </a:p>
          <a:p>
            <a:pPr marL="457200" lvl="0" indent="0" algn="l" rtl="0">
              <a:lnSpc>
                <a:spcPct val="70000"/>
              </a:lnSpc>
              <a:spcBef>
                <a:spcPts val="800"/>
              </a:spcBef>
              <a:spcAft>
                <a:spcPts val="0"/>
              </a:spcAft>
              <a:buSzPts val="852"/>
              <a:buNone/>
            </a:pPr>
            <a:endParaRPr sz="216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97"/>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Knowledge check</a:t>
            </a:r>
            <a:endParaRPr/>
          </a:p>
        </p:txBody>
      </p:sp>
      <p:sp>
        <p:nvSpPr>
          <p:cNvPr id="781" name="Google Shape;781;p97"/>
          <p:cNvSpPr txBox="1">
            <a:spLocks noGrp="1"/>
          </p:cNvSpPr>
          <p:nvPr>
            <p:ph type="body" idx="1"/>
          </p:nvPr>
        </p:nvSpPr>
        <p:spPr>
          <a:xfrm>
            <a:off x="628650" y="1369219"/>
            <a:ext cx="7886700" cy="3263400"/>
          </a:xfrm>
          <a:prstGeom prst="rect">
            <a:avLst/>
          </a:prstGeom>
        </p:spPr>
        <p:txBody>
          <a:bodyPr spcFirstLastPara="1" wrap="square" lIns="0" tIns="0" rIns="0" bIns="0" anchor="t" anchorCtr="0">
            <a:normAutofit/>
          </a:bodyPr>
          <a:lstStyle/>
          <a:p>
            <a:pPr marL="0" lvl="0" indent="0" algn="l" rtl="0">
              <a:spcBef>
                <a:spcPts val="800"/>
              </a:spcBef>
              <a:spcAft>
                <a:spcPts val="0"/>
              </a:spcAft>
              <a:buNone/>
            </a:pPr>
            <a:r>
              <a:rPr lang="en"/>
              <a:t>What is the </a:t>
            </a:r>
            <a:r>
              <a:rPr lang="en" u="sng"/>
              <a:t>sequence length</a:t>
            </a:r>
            <a:r>
              <a:rPr lang="en"/>
              <a:t> reported by the FASTQC run yesterday?</a:t>
            </a:r>
            <a:endParaRPr/>
          </a:p>
          <a:p>
            <a:pPr marL="914400" lvl="0" indent="-317500" algn="l" rtl="0">
              <a:spcBef>
                <a:spcPts val="800"/>
              </a:spcBef>
              <a:spcAft>
                <a:spcPts val="0"/>
              </a:spcAft>
              <a:buSzPts val="1400"/>
              <a:buAutoNum type="arabicPeriod"/>
            </a:pPr>
            <a:r>
              <a:rPr lang="en"/>
              <a:t>100000</a:t>
            </a:r>
            <a:endParaRPr/>
          </a:p>
          <a:p>
            <a:pPr marL="914400" lvl="0" indent="-317500" algn="l" rtl="0">
              <a:spcBef>
                <a:spcPts val="0"/>
              </a:spcBef>
              <a:spcAft>
                <a:spcPts val="0"/>
              </a:spcAft>
              <a:buSzPts val="1400"/>
              <a:buAutoNum type="arabicPeriod"/>
            </a:pPr>
            <a:r>
              <a:rPr lang="en"/>
              <a:t>50</a:t>
            </a:r>
            <a:endParaRPr/>
          </a:p>
          <a:p>
            <a:pPr marL="914400" lvl="0" indent="-317500" algn="l" rtl="0">
              <a:spcBef>
                <a:spcPts val="0"/>
              </a:spcBef>
              <a:spcAft>
                <a:spcPts val="0"/>
              </a:spcAft>
              <a:buSzPts val="1400"/>
              <a:buAutoNum type="arabicPeriod"/>
            </a:pPr>
            <a:r>
              <a:rPr lang="en"/>
              <a:t>0</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98"/>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Knowledge check</a:t>
            </a:r>
            <a:endParaRPr/>
          </a:p>
        </p:txBody>
      </p:sp>
      <p:sp>
        <p:nvSpPr>
          <p:cNvPr id="787" name="Google Shape;787;p98"/>
          <p:cNvSpPr txBox="1">
            <a:spLocks noGrp="1"/>
          </p:cNvSpPr>
          <p:nvPr>
            <p:ph type="body" idx="1"/>
          </p:nvPr>
        </p:nvSpPr>
        <p:spPr>
          <a:xfrm>
            <a:off x="628650" y="1369219"/>
            <a:ext cx="7886700" cy="3263400"/>
          </a:xfrm>
          <a:prstGeom prst="rect">
            <a:avLst/>
          </a:prstGeom>
        </p:spPr>
        <p:txBody>
          <a:bodyPr spcFirstLastPara="1" wrap="square" lIns="0" tIns="0" rIns="0" bIns="0" anchor="t" anchorCtr="0">
            <a:normAutofit/>
          </a:bodyPr>
          <a:lstStyle/>
          <a:p>
            <a:pPr marL="0" lvl="0" indent="0" algn="l" rtl="0">
              <a:spcBef>
                <a:spcPts val="800"/>
              </a:spcBef>
              <a:spcAft>
                <a:spcPts val="0"/>
              </a:spcAft>
              <a:buNone/>
            </a:pPr>
            <a:r>
              <a:rPr lang="en"/>
              <a:t>What is the sequence length reported by the FASTQC run?</a:t>
            </a:r>
            <a:endParaRPr/>
          </a:p>
          <a:p>
            <a:pPr marL="914400" lvl="0" indent="-317500" algn="l" rtl="0">
              <a:spcBef>
                <a:spcPts val="800"/>
              </a:spcBef>
              <a:spcAft>
                <a:spcPts val="0"/>
              </a:spcAft>
              <a:buSzPts val="1400"/>
              <a:buAutoNum type="arabicPeriod"/>
            </a:pPr>
            <a:r>
              <a:rPr lang="en"/>
              <a:t>100000</a:t>
            </a:r>
            <a:endParaRPr/>
          </a:p>
          <a:p>
            <a:pPr marL="914400" lvl="0" indent="-317500" algn="l" rtl="0">
              <a:spcBef>
                <a:spcPts val="0"/>
              </a:spcBef>
              <a:spcAft>
                <a:spcPts val="0"/>
              </a:spcAft>
              <a:buClr>
                <a:schemeClr val="accent6"/>
              </a:buClr>
              <a:buSzPts val="1400"/>
              <a:buAutoNum type="arabicPeriod"/>
            </a:pPr>
            <a:r>
              <a:rPr lang="en" b="1">
                <a:solidFill>
                  <a:schemeClr val="accent6"/>
                </a:solidFill>
              </a:rPr>
              <a:t>50</a:t>
            </a:r>
            <a:endParaRPr b="1">
              <a:solidFill>
                <a:schemeClr val="accent6"/>
              </a:solidFill>
            </a:endParaRPr>
          </a:p>
          <a:p>
            <a:pPr marL="914400" lvl="0" indent="-317500" algn="l" rtl="0">
              <a:spcBef>
                <a:spcPts val="0"/>
              </a:spcBef>
              <a:spcAft>
                <a:spcPts val="0"/>
              </a:spcAft>
              <a:buSzPts val="1400"/>
              <a:buAutoNum type="arabicPeriod"/>
            </a:pPr>
            <a:r>
              <a:rPr lang="en"/>
              <a:t>0</a:t>
            </a:r>
            <a:endParaRPr/>
          </a:p>
        </p:txBody>
      </p:sp>
      <p:pic>
        <p:nvPicPr>
          <p:cNvPr id="788" name="Google Shape;788;p98"/>
          <p:cNvPicPr preferRelativeResize="0"/>
          <p:nvPr/>
        </p:nvPicPr>
        <p:blipFill>
          <a:blip r:embed="rId3">
            <a:alphaModFix/>
          </a:blip>
          <a:stretch>
            <a:fillRect/>
          </a:stretch>
        </p:blipFill>
        <p:spPr>
          <a:xfrm>
            <a:off x="3028950" y="2296057"/>
            <a:ext cx="5486401" cy="253471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99"/>
          <p:cNvSpPr txBox="1">
            <a:spLocks noGrp="1"/>
          </p:cNvSpPr>
          <p:nvPr>
            <p:ph type="title"/>
          </p:nvPr>
        </p:nvSpPr>
        <p:spPr>
          <a:xfrm>
            <a:off x="118872" y="0"/>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Redo QC to ensure satisfactory quality</a:t>
            </a:r>
            <a:endParaRPr/>
          </a:p>
        </p:txBody>
      </p:sp>
      <p:sp>
        <p:nvSpPr>
          <p:cNvPr id="794" name="Google Shape;794;p99"/>
          <p:cNvSpPr txBox="1">
            <a:spLocks noGrp="1"/>
          </p:cNvSpPr>
          <p:nvPr>
            <p:ph type="body" idx="1"/>
          </p:nvPr>
        </p:nvSpPr>
        <p:spPr>
          <a:xfrm>
            <a:off x="628650" y="1369219"/>
            <a:ext cx="7886700" cy="3263400"/>
          </a:xfrm>
          <a:prstGeom prst="rect">
            <a:avLst/>
          </a:prstGeom>
        </p:spPr>
        <p:txBody>
          <a:bodyPr spcFirstLastPara="1" wrap="square" lIns="0" tIns="0" rIns="0" bIns="0" anchor="t" anchorCtr="0">
            <a:normAutofit/>
          </a:bodyPr>
          <a:lstStyle/>
          <a:p>
            <a:pPr marL="457200" lvl="0" indent="-317500" algn="l" rtl="0">
              <a:spcBef>
                <a:spcPts val="800"/>
              </a:spcBef>
              <a:spcAft>
                <a:spcPts val="0"/>
              </a:spcAft>
              <a:buSzPts val="1400"/>
              <a:buChar char="●"/>
            </a:pPr>
            <a:r>
              <a:rPr lang="en"/>
              <a:t>Run FastQC.</a:t>
            </a:r>
            <a:endParaRPr/>
          </a:p>
          <a:p>
            <a:pPr marL="457200" lvl="0" indent="0" algn="l" rtl="0">
              <a:spcBef>
                <a:spcPts val="800"/>
              </a:spcBef>
              <a:spcAft>
                <a:spcPts val="0"/>
              </a:spcAft>
              <a:buNone/>
            </a:pPr>
            <a:endParaRPr/>
          </a:p>
          <a:p>
            <a:pPr marL="457200" lvl="0" indent="-317500" algn="l" rtl="0">
              <a:spcBef>
                <a:spcPts val="800"/>
              </a:spcBef>
              <a:spcAft>
                <a:spcPts val="0"/>
              </a:spcAft>
              <a:buSzPts val="1400"/>
              <a:buChar char="●"/>
            </a:pPr>
            <a:r>
              <a:rPr lang="en"/>
              <a:t>Is the adapter content gone?</a:t>
            </a:r>
            <a:endParaRPr/>
          </a:p>
          <a:p>
            <a:pPr marL="457200" lvl="0" indent="0" algn="l" rtl="0">
              <a:spcBef>
                <a:spcPts val="80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00"/>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Demo using Docker</a:t>
            </a:r>
            <a:endParaRPr/>
          </a:p>
        </p:txBody>
      </p:sp>
      <p:sp>
        <p:nvSpPr>
          <p:cNvPr id="800" name="Google Shape;800;p100"/>
          <p:cNvSpPr txBox="1">
            <a:spLocks noGrp="1"/>
          </p:cNvSpPr>
          <p:nvPr>
            <p:ph type="body" idx="1"/>
          </p:nvPr>
        </p:nvSpPr>
        <p:spPr>
          <a:xfrm>
            <a:off x="628650" y="1322294"/>
            <a:ext cx="7886700" cy="3263400"/>
          </a:xfrm>
          <a:prstGeom prst="rect">
            <a:avLst/>
          </a:prstGeom>
        </p:spPr>
        <p:txBody>
          <a:bodyPr spcFirstLastPara="1" wrap="square" lIns="0" tIns="0" rIns="0" bIns="0" anchor="t" anchorCtr="0">
            <a:normAutofit/>
          </a:bodyPr>
          <a:lstStyle/>
          <a:p>
            <a:pPr marL="0" lvl="0" indent="0" algn="l" rtl="0">
              <a:spcBef>
                <a:spcPts val="800"/>
              </a:spcBef>
              <a:spcAft>
                <a:spcPts val="0"/>
              </a:spcAft>
              <a:buNone/>
            </a:pPr>
            <a:endParaRPr sz="2400">
              <a:latin typeface="Arial"/>
              <a:ea typeface="Arial"/>
              <a:cs typeface="Arial"/>
              <a:sym typeface="Arial"/>
            </a:endParaRPr>
          </a:p>
          <a:p>
            <a:pPr marL="457200" lvl="0" indent="-381000" algn="l" rtl="0">
              <a:spcBef>
                <a:spcPts val="800"/>
              </a:spcBef>
              <a:spcAft>
                <a:spcPts val="0"/>
              </a:spcAft>
              <a:buSzPts val="2400"/>
              <a:buFont typeface="Arial"/>
              <a:buChar char="●"/>
            </a:pPr>
            <a:r>
              <a:rPr lang="en" sz="2400">
                <a:latin typeface="Arial"/>
                <a:ea typeface="Arial"/>
                <a:cs typeface="Arial"/>
                <a:sym typeface="Arial"/>
              </a:rPr>
              <a:t>Run STAR to align the reads to the reference genome</a:t>
            </a:r>
            <a:endParaRPr sz="2400">
              <a:latin typeface="Arial"/>
              <a:ea typeface="Arial"/>
              <a:cs typeface="Arial"/>
              <a:sym typeface="Arial"/>
            </a:endParaRPr>
          </a:p>
          <a:p>
            <a:pPr marL="0" lvl="0" indent="0" algn="l" rtl="0">
              <a:spcBef>
                <a:spcPts val="800"/>
              </a:spcBef>
              <a:spcAft>
                <a:spcPts val="0"/>
              </a:spcAft>
              <a:buNone/>
            </a:pPr>
            <a:endParaRPr sz="2400">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01"/>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fontScale="90000"/>
          </a:bodyPr>
          <a:lstStyle/>
          <a:p>
            <a:pPr marL="0" lvl="0" indent="0" algn="ctr" rtl="0">
              <a:spcBef>
                <a:spcPts val="0"/>
              </a:spcBef>
              <a:spcAft>
                <a:spcPts val="0"/>
              </a:spcAft>
              <a:buNone/>
            </a:pPr>
            <a:r>
              <a:rPr lang="en">
                <a:solidFill>
                  <a:srgbClr val="A64D79"/>
                </a:solidFill>
              </a:rPr>
              <a:t>Break (5 min) </a:t>
            </a:r>
            <a:endParaRPr>
              <a:solidFill>
                <a:srgbClr val="A64D79"/>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Need help? Please drop a question in the chat or speak up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06" name="Google Shape;806;p101"/>
          <p:cNvSpPr txBox="1"/>
          <p:nvPr/>
        </p:nvSpPr>
        <p:spPr>
          <a:xfrm>
            <a:off x="287325" y="3993875"/>
            <a:ext cx="7886700" cy="108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200" b="1">
                <a:solidFill>
                  <a:schemeClr val="accent2"/>
                </a:solidFill>
              </a:rPr>
              <a:t>Please take the survey:</a:t>
            </a:r>
            <a:endParaRPr sz="2200" b="1">
              <a:solidFill>
                <a:schemeClr val="accent2"/>
              </a:solidFill>
            </a:endParaRPr>
          </a:p>
          <a:p>
            <a:pPr marL="0" lvl="0" indent="0" algn="l" rtl="0">
              <a:lnSpc>
                <a:spcPct val="90000"/>
              </a:lnSpc>
              <a:spcBef>
                <a:spcPts val="0"/>
              </a:spcBef>
              <a:spcAft>
                <a:spcPts val="0"/>
              </a:spcAft>
              <a:buNone/>
            </a:pPr>
            <a:r>
              <a:rPr lang="en" sz="2200" b="1">
                <a:solidFill>
                  <a:schemeClr val="accent2"/>
                </a:solidFill>
              </a:rPr>
              <a:t> </a:t>
            </a:r>
            <a:r>
              <a:rPr lang="en" sz="2100" u="sng">
                <a:solidFill>
                  <a:schemeClr val="hlink"/>
                </a:solidFill>
                <a:hlinkClick r:id="rId3"/>
              </a:rPr>
              <a:t>https://www.surveymonkey.com/r/F75J6VZ</a:t>
            </a:r>
            <a:endParaRPr sz="2100">
              <a:solidFill>
                <a:schemeClr val="dk1"/>
              </a:solidFill>
            </a:endParaRPr>
          </a:p>
          <a:p>
            <a:pPr marL="0" lvl="0" indent="0" algn="l" rtl="0">
              <a:lnSpc>
                <a:spcPct val="90000"/>
              </a:lnSpc>
              <a:spcBef>
                <a:spcPts val="0"/>
              </a:spcBef>
              <a:spcAft>
                <a:spcPts val="0"/>
              </a:spcAft>
              <a:buNone/>
            </a:pPr>
            <a:endParaRPr sz="21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02"/>
          <p:cNvSpPr txBox="1">
            <a:spLocks noGrp="1"/>
          </p:cNvSpPr>
          <p:nvPr>
            <p:ph type="title"/>
          </p:nvPr>
        </p:nvSpPr>
        <p:spPr>
          <a:xfrm>
            <a:off x="120000"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analysis workflow</a:t>
            </a:r>
            <a:endParaRPr/>
          </a:p>
        </p:txBody>
      </p:sp>
      <p:sp>
        <p:nvSpPr>
          <p:cNvPr id="812" name="Google Shape;812;p102"/>
          <p:cNvSpPr txBox="1"/>
          <p:nvPr/>
        </p:nvSpPr>
        <p:spPr>
          <a:xfrm>
            <a:off x="54700" y="2450550"/>
            <a:ext cx="31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1 Concepts: </a:t>
            </a:r>
            <a:endParaRPr sz="1200" b="1">
              <a:solidFill>
                <a:srgbClr val="741B47"/>
              </a:solidFill>
              <a:highlight>
                <a:srgbClr val="F7F6F3"/>
              </a:highlight>
            </a:endParaRPr>
          </a:p>
        </p:txBody>
      </p:sp>
      <p:sp>
        <p:nvSpPr>
          <p:cNvPr id="813" name="Google Shape;813;p102"/>
          <p:cNvSpPr/>
          <p:nvPr/>
        </p:nvSpPr>
        <p:spPr>
          <a:xfrm flipH="1">
            <a:off x="2835850" y="2015275"/>
            <a:ext cx="130200" cy="1492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02"/>
          <p:cNvSpPr txBox="1"/>
          <p:nvPr/>
        </p:nvSpPr>
        <p:spPr>
          <a:xfrm>
            <a:off x="43800" y="3886163"/>
            <a:ext cx="312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2 Concepts: </a:t>
            </a:r>
            <a:endParaRPr sz="1200" b="1">
              <a:solidFill>
                <a:srgbClr val="741B47"/>
              </a:solidFill>
              <a:highlight>
                <a:srgbClr val="F7F6F3"/>
              </a:highlight>
            </a:endParaRPr>
          </a:p>
          <a:p>
            <a:pPr marL="0" lvl="0" indent="0" algn="l" rtl="0">
              <a:spcBef>
                <a:spcPts val="0"/>
              </a:spcBef>
              <a:spcAft>
                <a:spcPts val="0"/>
              </a:spcAft>
              <a:buNone/>
            </a:pPr>
            <a:endParaRPr b="1">
              <a:solidFill>
                <a:srgbClr val="741B47"/>
              </a:solidFill>
              <a:latin typeface="Helvetica Neue"/>
              <a:ea typeface="Helvetica Neue"/>
              <a:cs typeface="Helvetica Neue"/>
              <a:sym typeface="Helvetica Neue"/>
            </a:endParaRPr>
          </a:p>
        </p:txBody>
      </p:sp>
      <p:sp>
        <p:nvSpPr>
          <p:cNvPr id="815" name="Google Shape;815;p102"/>
          <p:cNvSpPr/>
          <p:nvPr/>
        </p:nvSpPr>
        <p:spPr>
          <a:xfrm>
            <a:off x="3316325" y="2030150"/>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Sequencer: Reads</a:t>
            </a:r>
            <a:r>
              <a:rPr lang="en"/>
              <a:t> </a:t>
            </a:r>
            <a:r>
              <a:rPr lang="en" b="1">
                <a:solidFill>
                  <a:schemeClr val="accent2"/>
                </a:solidFill>
              </a:rPr>
              <a:t>Fastq</a:t>
            </a:r>
            <a:endParaRPr b="1">
              <a:solidFill>
                <a:schemeClr val="accent2"/>
              </a:solidFill>
            </a:endParaRPr>
          </a:p>
        </p:txBody>
      </p:sp>
      <p:sp>
        <p:nvSpPr>
          <p:cNvPr id="816" name="Google Shape;816;p102"/>
          <p:cNvSpPr/>
          <p:nvPr/>
        </p:nvSpPr>
        <p:spPr>
          <a:xfrm>
            <a:off x="5445750" y="2030150"/>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None/>
            </a:pPr>
            <a:r>
              <a:rPr lang="en" b="1">
                <a:solidFill>
                  <a:schemeClr val="accent2"/>
                </a:solidFill>
              </a:rPr>
              <a:t>FastQC </a:t>
            </a:r>
            <a:endParaRPr b="1">
              <a:solidFill>
                <a:schemeClr val="accent2"/>
              </a:solidFill>
            </a:endParaRPr>
          </a:p>
        </p:txBody>
      </p:sp>
      <p:sp>
        <p:nvSpPr>
          <p:cNvPr id="817" name="Google Shape;817;p102"/>
          <p:cNvSpPr/>
          <p:nvPr/>
        </p:nvSpPr>
        <p:spPr>
          <a:xfrm>
            <a:off x="3316325" y="3283863"/>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Alignment/Mapping</a:t>
            </a:r>
            <a:endParaRPr b="1"/>
          </a:p>
          <a:p>
            <a:pPr marL="0" lvl="0" indent="0" algn="ctr" rtl="0">
              <a:spcBef>
                <a:spcPts val="0"/>
              </a:spcBef>
              <a:spcAft>
                <a:spcPts val="0"/>
              </a:spcAft>
              <a:buNone/>
            </a:pPr>
            <a:r>
              <a:rPr lang="en" b="1">
                <a:solidFill>
                  <a:schemeClr val="accent2"/>
                </a:solidFill>
              </a:rPr>
              <a:t>STAR</a:t>
            </a:r>
            <a:r>
              <a:rPr lang="en"/>
              <a:t> </a:t>
            </a:r>
            <a:endParaRPr/>
          </a:p>
        </p:txBody>
      </p:sp>
      <p:sp>
        <p:nvSpPr>
          <p:cNvPr id="818" name="Google Shape;818;p102"/>
          <p:cNvSpPr/>
          <p:nvPr/>
        </p:nvSpPr>
        <p:spPr>
          <a:xfrm>
            <a:off x="3316325" y="44884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DGE</a:t>
            </a:r>
            <a:endParaRPr/>
          </a:p>
        </p:txBody>
      </p:sp>
      <p:sp>
        <p:nvSpPr>
          <p:cNvPr id="819" name="Google Shape;819;p102"/>
          <p:cNvSpPr/>
          <p:nvPr/>
        </p:nvSpPr>
        <p:spPr>
          <a:xfrm>
            <a:off x="3316325" y="38861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rPr>
              <a:t>Counting Reads </a:t>
            </a:r>
            <a:endParaRPr sz="1200" b="1">
              <a:solidFill>
                <a:schemeClr val="dk1"/>
              </a:solidFill>
            </a:endParaRPr>
          </a:p>
          <a:p>
            <a:pPr marL="0" lvl="0" indent="0" algn="ctr" rtl="0">
              <a:spcBef>
                <a:spcPts val="0"/>
              </a:spcBef>
              <a:spcAft>
                <a:spcPts val="0"/>
              </a:spcAft>
              <a:buNone/>
            </a:pPr>
            <a:r>
              <a:rPr lang="en" b="1">
                <a:solidFill>
                  <a:schemeClr val="accent2"/>
                </a:solidFill>
              </a:rPr>
              <a:t>featureCounts</a:t>
            </a:r>
            <a:endParaRPr sz="1200" b="1"/>
          </a:p>
        </p:txBody>
      </p:sp>
      <p:sp>
        <p:nvSpPr>
          <p:cNvPr id="820" name="Google Shape;820;p102"/>
          <p:cNvSpPr/>
          <p:nvPr/>
        </p:nvSpPr>
        <p:spPr>
          <a:xfrm>
            <a:off x="3316325" y="2681575"/>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Trimming</a:t>
            </a:r>
            <a:endParaRPr b="1"/>
          </a:p>
          <a:p>
            <a:pPr marL="0" lvl="0" indent="0" algn="ctr" rtl="0">
              <a:spcBef>
                <a:spcPts val="0"/>
              </a:spcBef>
              <a:spcAft>
                <a:spcPts val="0"/>
              </a:spcAft>
              <a:buNone/>
            </a:pPr>
            <a:r>
              <a:rPr lang="en" b="1">
                <a:solidFill>
                  <a:schemeClr val="accent2"/>
                </a:solidFill>
              </a:rPr>
              <a:t>cutadapt</a:t>
            </a:r>
            <a:endParaRPr b="1">
              <a:solidFill>
                <a:schemeClr val="accent2"/>
              </a:solidFill>
            </a:endParaRPr>
          </a:p>
        </p:txBody>
      </p:sp>
      <p:sp>
        <p:nvSpPr>
          <p:cNvPr id="821" name="Google Shape;821;p102"/>
          <p:cNvSpPr/>
          <p:nvPr/>
        </p:nvSpPr>
        <p:spPr>
          <a:xfrm>
            <a:off x="5445750" y="26815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r>
              <a:rPr lang="en" b="1">
                <a:solidFill>
                  <a:schemeClr val="accent2"/>
                </a:solidFill>
              </a:rPr>
              <a:t>FastQC</a:t>
            </a:r>
            <a:endParaRPr b="1">
              <a:solidFill>
                <a:schemeClr val="accent2"/>
              </a:solidFill>
            </a:endParaRPr>
          </a:p>
        </p:txBody>
      </p:sp>
      <p:sp>
        <p:nvSpPr>
          <p:cNvPr id="822" name="Google Shape;822;p102"/>
          <p:cNvSpPr/>
          <p:nvPr/>
        </p:nvSpPr>
        <p:spPr>
          <a:xfrm>
            <a:off x="5445750" y="32838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823" name="Google Shape;823;p102"/>
          <p:cNvSpPr/>
          <p:nvPr/>
        </p:nvSpPr>
        <p:spPr>
          <a:xfrm>
            <a:off x="3316325" y="776450"/>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Biological question</a:t>
            </a:r>
            <a:endParaRPr b="1">
              <a:solidFill>
                <a:schemeClr val="accent2"/>
              </a:solidFill>
            </a:endParaRPr>
          </a:p>
        </p:txBody>
      </p:sp>
      <p:sp>
        <p:nvSpPr>
          <p:cNvPr id="824" name="Google Shape;824;p102"/>
          <p:cNvSpPr/>
          <p:nvPr/>
        </p:nvSpPr>
        <p:spPr>
          <a:xfrm>
            <a:off x="3316325" y="1403288"/>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Library preparation</a:t>
            </a:r>
            <a:endParaRPr b="1">
              <a:solidFill>
                <a:schemeClr val="accent2"/>
              </a:solidFill>
            </a:endParaRPr>
          </a:p>
        </p:txBody>
      </p:sp>
      <p:sp>
        <p:nvSpPr>
          <p:cNvPr id="825" name="Google Shape;825;p102"/>
          <p:cNvSpPr/>
          <p:nvPr/>
        </p:nvSpPr>
        <p:spPr>
          <a:xfrm>
            <a:off x="5445750" y="3893249"/>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826" name="Google Shape;826;p102"/>
          <p:cNvSpPr/>
          <p:nvPr/>
        </p:nvSpPr>
        <p:spPr>
          <a:xfrm flipH="1">
            <a:off x="2817925" y="3893250"/>
            <a:ext cx="207300" cy="10881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02"/>
          <p:cNvSpPr txBox="1"/>
          <p:nvPr/>
        </p:nvSpPr>
        <p:spPr>
          <a:xfrm>
            <a:off x="7576000" y="3002800"/>
            <a:ext cx="15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Helvetica Neue"/>
                <a:ea typeface="Helvetica Neue"/>
                <a:cs typeface="Helvetica Neue"/>
                <a:sym typeface="Helvetica Neue"/>
              </a:rPr>
              <a:t>Session 2 Demo</a:t>
            </a:r>
            <a:endParaRPr sz="1200" b="1">
              <a:solidFill>
                <a:schemeClr val="accent2"/>
              </a:solidFill>
              <a:highlight>
                <a:srgbClr val="F7F6F3"/>
              </a:highlight>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828" name="Google Shape;828;p102"/>
          <p:cNvSpPr/>
          <p:nvPr/>
        </p:nvSpPr>
        <p:spPr>
          <a:xfrm rot="10800000" flipH="1">
            <a:off x="7309375" y="2015275"/>
            <a:ext cx="207300" cy="2473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p102"/>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03"/>
          <p:cNvSpPr txBox="1">
            <a:spLocks noGrp="1"/>
          </p:cNvSpPr>
          <p:nvPr>
            <p:ph type="title"/>
          </p:nvPr>
        </p:nvSpPr>
        <p:spPr>
          <a:xfrm>
            <a:off x="118872" y="0"/>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Understanding STAR output </a:t>
            </a:r>
            <a:endParaRPr/>
          </a:p>
        </p:txBody>
      </p:sp>
      <p:sp>
        <p:nvSpPr>
          <p:cNvPr id="835" name="Google Shape;835;p103"/>
          <p:cNvSpPr txBox="1">
            <a:spLocks noGrp="1"/>
          </p:cNvSpPr>
          <p:nvPr>
            <p:ph type="body" idx="1"/>
          </p:nvPr>
        </p:nvSpPr>
        <p:spPr>
          <a:xfrm>
            <a:off x="628650" y="1369219"/>
            <a:ext cx="7886700" cy="3263400"/>
          </a:xfrm>
          <a:prstGeom prst="rect">
            <a:avLst/>
          </a:prstGeom>
        </p:spPr>
        <p:txBody>
          <a:bodyPr spcFirstLastPara="1" wrap="square" lIns="0" tIns="0" rIns="0" bIns="0" anchor="t" anchorCtr="0">
            <a:normAutofit/>
          </a:bodyPr>
          <a:lstStyle/>
          <a:p>
            <a:pPr marL="0" lvl="0" indent="0" algn="l" rtl="0">
              <a:spcBef>
                <a:spcPts val="800"/>
              </a:spcBef>
              <a:spcAft>
                <a:spcPts val="0"/>
              </a:spcAft>
              <a:buNone/>
            </a:pPr>
            <a:r>
              <a:rPr lang="en"/>
              <a:t>1. Alignments in SAM format</a:t>
            </a:r>
            <a:endParaRPr/>
          </a:p>
          <a:p>
            <a:pPr marL="0" lvl="0" indent="0" algn="l" rtl="0">
              <a:spcBef>
                <a:spcPts val="800"/>
              </a:spcBef>
              <a:spcAft>
                <a:spcPts val="0"/>
              </a:spcAft>
              <a:buNone/>
            </a:pPr>
            <a:endParaRPr/>
          </a:p>
          <a:p>
            <a:pPr marL="0" lvl="0" indent="0" algn="l" rtl="0">
              <a:spcBef>
                <a:spcPts val="800"/>
              </a:spcBef>
              <a:spcAft>
                <a:spcPts val="0"/>
              </a:spcAft>
              <a:buNone/>
            </a:pPr>
            <a:r>
              <a:rPr lang="en"/>
              <a:t>2. Summary of mapping statistics</a:t>
            </a:r>
            <a:endParaRPr/>
          </a:p>
          <a:p>
            <a:pPr marL="914400" lvl="0" indent="-317500" algn="l" rtl="0">
              <a:spcBef>
                <a:spcPts val="800"/>
              </a:spcBef>
              <a:spcAft>
                <a:spcPts val="0"/>
              </a:spcAft>
              <a:buSzPts val="1400"/>
              <a:buChar char="●"/>
            </a:pPr>
            <a:r>
              <a:rPr lang="en"/>
              <a:t>How many reads mapped?</a:t>
            </a:r>
            <a:endParaRPr/>
          </a:p>
          <a:p>
            <a:pPr marL="914400" lvl="0" indent="-317500" algn="l" rtl="0">
              <a:spcBef>
                <a:spcPts val="0"/>
              </a:spcBef>
              <a:spcAft>
                <a:spcPts val="0"/>
              </a:spcAft>
              <a:buSzPts val="1400"/>
              <a:buChar char="●"/>
            </a:pPr>
            <a:r>
              <a:rPr lang="en"/>
              <a:t>How many unmapped?</a:t>
            </a:r>
            <a:endParaRPr/>
          </a:p>
          <a:p>
            <a:pPr marL="914400" lvl="0" indent="-317500" algn="l" rtl="0">
              <a:spcBef>
                <a:spcPts val="0"/>
              </a:spcBef>
              <a:spcAft>
                <a:spcPts val="0"/>
              </a:spcAft>
              <a:buSzPts val="1400"/>
              <a:buChar char="●"/>
            </a:pPr>
            <a:r>
              <a:rPr lang="en"/>
              <a:t>...</a:t>
            </a:r>
            <a:endParaRPr/>
          </a:p>
          <a:p>
            <a:pPr marL="0" lvl="0" indent="0" algn="l" rtl="0">
              <a:spcBef>
                <a:spcPts val="80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04"/>
          <p:cNvSpPr txBox="1">
            <a:spLocks noGrp="1"/>
          </p:cNvSpPr>
          <p:nvPr>
            <p:ph type="title"/>
          </p:nvPr>
        </p:nvSpPr>
        <p:spPr>
          <a:xfrm>
            <a:off x="83650" y="0"/>
            <a:ext cx="91440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Sequence Alignment/Map (SAM) format</a:t>
            </a:r>
            <a:endParaRPr/>
          </a:p>
        </p:txBody>
      </p:sp>
      <p:sp>
        <p:nvSpPr>
          <p:cNvPr id="841" name="Google Shape;841;p104"/>
          <p:cNvSpPr txBox="1">
            <a:spLocks noGrp="1"/>
          </p:cNvSpPr>
          <p:nvPr>
            <p:ph type="body" idx="1"/>
          </p:nvPr>
        </p:nvSpPr>
        <p:spPr>
          <a:xfrm>
            <a:off x="628650" y="944500"/>
            <a:ext cx="8459700" cy="3688200"/>
          </a:xfrm>
          <a:prstGeom prst="rect">
            <a:avLst/>
          </a:prstGeom>
        </p:spPr>
        <p:txBody>
          <a:bodyPr spcFirstLastPara="1" wrap="square" lIns="0" tIns="0" rIns="0" bIns="0" anchor="t" anchorCtr="0">
            <a:normAutofit fontScale="92500" lnSpcReduction="10000"/>
          </a:bodyPr>
          <a:lstStyle/>
          <a:p>
            <a:pPr marL="457200" lvl="0" indent="-310832" algn="l" rtl="0">
              <a:spcBef>
                <a:spcPts val="800"/>
              </a:spcBef>
              <a:spcAft>
                <a:spcPts val="0"/>
              </a:spcAft>
              <a:buSzPct val="66666"/>
              <a:buChar char="●"/>
            </a:pPr>
            <a:r>
              <a:rPr lang="en"/>
              <a:t>Open with Excel.</a:t>
            </a:r>
            <a:endParaRPr/>
          </a:p>
          <a:p>
            <a:pPr marL="914400" lvl="0" indent="0" algn="l" rtl="0">
              <a:spcBef>
                <a:spcPts val="800"/>
              </a:spcBef>
              <a:spcAft>
                <a:spcPts val="0"/>
              </a:spcAft>
              <a:buNone/>
            </a:pPr>
            <a:endParaRPr/>
          </a:p>
          <a:p>
            <a:pPr marL="457200" lvl="0" indent="-310832" algn="l" rtl="0">
              <a:spcBef>
                <a:spcPts val="800"/>
              </a:spcBef>
              <a:spcAft>
                <a:spcPts val="0"/>
              </a:spcAft>
              <a:buSzPct val="66666"/>
              <a:buChar char="●"/>
            </a:pPr>
            <a:r>
              <a:rPr lang="en"/>
              <a:t>First few lines contain metadata about alignments.</a:t>
            </a:r>
            <a:endParaRPr/>
          </a:p>
          <a:p>
            <a:pPr marL="1371600" lvl="1" indent="-310832" algn="l" rtl="0">
              <a:lnSpc>
                <a:spcPct val="115000"/>
              </a:lnSpc>
              <a:spcBef>
                <a:spcPts val="0"/>
              </a:spcBef>
              <a:spcAft>
                <a:spcPts val="0"/>
              </a:spcAft>
              <a:buSzPct val="77777"/>
              <a:buChar char="○"/>
            </a:pPr>
            <a:r>
              <a:rPr lang="en"/>
              <a:t>These lines start with “@”. </a:t>
            </a:r>
            <a:endParaRPr/>
          </a:p>
          <a:p>
            <a:pPr marL="1371600" lvl="1" indent="-310832" algn="l" rtl="0">
              <a:lnSpc>
                <a:spcPct val="115000"/>
              </a:lnSpc>
              <a:spcBef>
                <a:spcPts val="0"/>
              </a:spcBef>
              <a:spcAft>
                <a:spcPts val="0"/>
              </a:spcAft>
              <a:buSzPct val="77777"/>
              <a:buChar char="○"/>
            </a:pPr>
            <a:r>
              <a:rPr lang="en"/>
              <a:t>Example – version of file format, sorting order of alignments, grouping, etc.</a:t>
            </a:r>
            <a:endParaRPr/>
          </a:p>
          <a:p>
            <a:pPr marL="914400" lvl="0" indent="0" algn="l" rtl="0">
              <a:lnSpc>
                <a:spcPct val="115000"/>
              </a:lnSpc>
              <a:spcBef>
                <a:spcPts val="800"/>
              </a:spcBef>
              <a:spcAft>
                <a:spcPts val="0"/>
              </a:spcAft>
              <a:buNone/>
            </a:pPr>
            <a:endParaRPr/>
          </a:p>
          <a:p>
            <a:pPr marL="457200" lvl="0" indent="-310832" algn="l" rtl="0">
              <a:spcBef>
                <a:spcPts val="800"/>
              </a:spcBef>
              <a:spcAft>
                <a:spcPts val="0"/>
              </a:spcAft>
              <a:buSzPct val="66666"/>
              <a:buChar char="●"/>
            </a:pPr>
            <a:r>
              <a:rPr lang="en"/>
              <a:t>After header, a table of alignments of each read to the genome.</a:t>
            </a:r>
            <a:endParaRPr/>
          </a:p>
          <a:p>
            <a:pPr marL="914400" lvl="0" indent="0" algn="l" rtl="0">
              <a:spcBef>
                <a:spcPts val="800"/>
              </a:spcBef>
              <a:spcAft>
                <a:spcPts val="0"/>
              </a:spcAft>
              <a:buNone/>
            </a:pPr>
            <a:endParaRPr/>
          </a:p>
          <a:p>
            <a:pPr marL="457200" lvl="0" indent="-310832" algn="l" rtl="0">
              <a:spcBef>
                <a:spcPts val="800"/>
              </a:spcBef>
              <a:spcAft>
                <a:spcPts val="0"/>
              </a:spcAft>
              <a:buSzPct val="66666"/>
              <a:buChar char="●"/>
            </a:pPr>
            <a:r>
              <a:rPr lang="en"/>
              <a:t>Alignment reports often very large files.</a:t>
            </a:r>
            <a:endParaRPr/>
          </a:p>
          <a:p>
            <a:pPr marL="914400" lvl="0" indent="0" algn="l" rtl="0">
              <a:spcBef>
                <a:spcPts val="800"/>
              </a:spcBef>
              <a:spcAft>
                <a:spcPts val="0"/>
              </a:spcAft>
              <a:buNone/>
            </a:pPr>
            <a:endParaRPr/>
          </a:p>
          <a:p>
            <a:pPr marL="457200" lvl="0" indent="-310832" algn="l" rtl="0">
              <a:spcBef>
                <a:spcPts val="800"/>
              </a:spcBef>
              <a:spcAft>
                <a:spcPts val="0"/>
              </a:spcAft>
              <a:buSzPct val="66666"/>
              <a:buChar char="●"/>
            </a:pPr>
            <a:r>
              <a:rPr lang="en"/>
              <a:t>Binary Alignment/Map (BAM) extension used for compressed SAM files.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105"/>
          <p:cNvPicPr preferRelativeResize="0"/>
          <p:nvPr/>
        </p:nvPicPr>
        <p:blipFill>
          <a:blip r:embed="rId3">
            <a:alphaModFix/>
          </a:blip>
          <a:stretch>
            <a:fillRect/>
          </a:stretch>
        </p:blipFill>
        <p:spPr>
          <a:xfrm>
            <a:off x="84725" y="2804941"/>
            <a:ext cx="8839201" cy="2329821"/>
          </a:xfrm>
          <a:prstGeom prst="rect">
            <a:avLst/>
          </a:prstGeom>
          <a:noFill/>
          <a:ln>
            <a:noFill/>
          </a:ln>
        </p:spPr>
      </p:pic>
      <p:pic>
        <p:nvPicPr>
          <p:cNvPr id="847" name="Google Shape;847;p105"/>
          <p:cNvPicPr preferRelativeResize="0"/>
          <p:nvPr/>
        </p:nvPicPr>
        <p:blipFill>
          <a:blip r:embed="rId4">
            <a:alphaModFix/>
          </a:blip>
          <a:stretch>
            <a:fillRect/>
          </a:stretch>
        </p:blipFill>
        <p:spPr>
          <a:xfrm>
            <a:off x="84725" y="395850"/>
            <a:ext cx="8478075" cy="2561500"/>
          </a:xfrm>
          <a:prstGeom prst="rect">
            <a:avLst/>
          </a:prstGeom>
          <a:noFill/>
          <a:ln>
            <a:noFill/>
          </a:ln>
        </p:spPr>
      </p:pic>
      <p:sp>
        <p:nvSpPr>
          <p:cNvPr id="848" name="Google Shape;848;p105"/>
          <p:cNvSpPr txBox="1">
            <a:spLocks noGrp="1"/>
          </p:cNvSpPr>
          <p:nvPr>
            <p:ph type="title"/>
          </p:nvPr>
        </p:nvSpPr>
        <p:spPr>
          <a:xfrm>
            <a:off x="152400" y="35616"/>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From the alignment to SAM format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Library preparation affects the downstream analysis  </a:t>
            </a:r>
            <a:endParaRPr/>
          </a:p>
        </p:txBody>
      </p:sp>
      <p:sp>
        <p:nvSpPr>
          <p:cNvPr id="170" name="Google Shape;170;p34"/>
          <p:cNvSpPr txBox="1"/>
          <p:nvPr/>
        </p:nvSpPr>
        <p:spPr>
          <a:xfrm>
            <a:off x="695150" y="1731050"/>
            <a:ext cx="80871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Helvetica Neue"/>
              <a:buChar char="●"/>
            </a:pPr>
            <a:r>
              <a:rPr lang="en" sz="1800">
                <a:latin typeface="Helvetica Neue"/>
                <a:ea typeface="Helvetica Neue"/>
                <a:cs typeface="Helvetica Neue"/>
                <a:sym typeface="Helvetica Neue"/>
              </a:rPr>
              <a:t>RNA quality is fundamental </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a:latin typeface="Helvetica Neue"/>
                <a:ea typeface="Helvetica Neue"/>
                <a:cs typeface="Helvetica Neue"/>
                <a:sym typeface="Helvetica Neue"/>
              </a:rPr>
              <a:t>RNA extraction method can affect the transcript abundance  </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a:latin typeface="Helvetica Neue"/>
                <a:ea typeface="Helvetica Neue"/>
                <a:cs typeface="Helvetica Neue"/>
                <a:sym typeface="Helvetica Neue"/>
              </a:rPr>
              <a:t>Choice of platform and library preparation protocol </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a:latin typeface="Helvetica Neue"/>
                <a:ea typeface="Helvetica Neue"/>
                <a:cs typeface="Helvetica Neue"/>
                <a:sym typeface="Helvetica Neue"/>
              </a:rPr>
              <a:t>Meta-analysis of transcriptome datasets can introduce batches effects</a:t>
            </a:r>
            <a:endParaRPr sz="18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06"/>
          <p:cNvSpPr txBox="1">
            <a:spLocks noGrp="1"/>
          </p:cNvSpPr>
          <p:nvPr>
            <p:ph type="title"/>
          </p:nvPr>
        </p:nvSpPr>
        <p:spPr>
          <a:xfrm>
            <a:off x="83650" y="0"/>
            <a:ext cx="91440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SAM format </a:t>
            </a:r>
            <a:endParaRPr/>
          </a:p>
        </p:txBody>
      </p:sp>
      <p:pic>
        <p:nvPicPr>
          <p:cNvPr id="854" name="Google Shape;854;p106"/>
          <p:cNvPicPr preferRelativeResize="0"/>
          <p:nvPr/>
        </p:nvPicPr>
        <p:blipFill>
          <a:blip r:embed="rId3">
            <a:alphaModFix/>
          </a:blip>
          <a:stretch>
            <a:fillRect/>
          </a:stretch>
        </p:blipFill>
        <p:spPr>
          <a:xfrm>
            <a:off x="152400" y="607550"/>
            <a:ext cx="8165025" cy="43835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07"/>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Knowledge check</a:t>
            </a:r>
            <a:endParaRPr/>
          </a:p>
        </p:txBody>
      </p:sp>
      <p:sp>
        <p:nvSpPr>
          <p:cNvPr id="860" name="Google Shape;860;p107"/>
          <p:cNvSpPr txBox="1">
            <a:spLocks noGrp="1"/>
          </p:cNvSpPr>
          <p:nvPr>
            <p:ph type="body" idx="1"/>
          </p:nvPr>
        </p:nvSpPr>
        <p:spPr>
          <a:xfrm>
            <a:off x="628650" y="1369219"/>
            <a:ext cx="7886700" cy="3263400"/>
          </a:xfrm>
          <a:prstGeom prst="rect">
            <a:avLst/>
          </a:prstGeom>
        </p:spPr>
        <p:txBody>
          <a:bodyPr spcFirstLastPara="1" wrap="square" lIns="0" tIns="0" rIns="0" bIns="0" anchor="t" anchorCtr="0">
            <a:normAutofit/>
          </a:bodyPr>
          <a:lstStyle/>
          <a:p>
            <a:pPr marL="0" lvl="0" indent="0" algn="l" rtl="0">
              <a:spcBef>
                <a:spcPts val="800"/>
              </a:spcBef>
              <a:spcAft>
                <a:spcPts val="0"/>
              </a:spcAft>
              <a:buNone/>
            </a:pPr>
            <a:r>
              <a:rPr lang="en"/>
              <a:t>Which information do you find in a SAM/BAM file? </a:t>
            </a:r>
            <a:endParaRPr/>
          </a:p>
          <a:p>
            <a:pPr marL="914400" lvl="0" indent="-317500" algn="l" rtl="0">
              <a:spcBef>
                <a:spcPts val="800"/>
              </a:spcBef>
              <a:spcAft>
                <a:spcPts val="0"/>
              </a:spcAft>
              <a:buSzPts val="1400"/>
              <a:buAutoNum type="arabicPeriod"/>
            </a:pPr>
            <a:r>
              <a:rPr lang="en"/>
              <a:t>Sequences, like a FASTQ file</a:t>
            </a:r>
            <a:endParaRPr/>
          </a:p>
          <a:p>
            <a:pPr marL="914400" lvl="0" indent="-317500" algn="l" rtl="0">
              <a:spcBef>
                <a:spcPts val="0"/>
              </a:spcBef>
              <a:spcAft>
                <a:spcPts val="0"/>
              </a:spcAft>
              <a:buSzPts val="1400"/>
              <a:buAutoNum type="arabicPeriod"/>
            </a:pPr>
            <a:r>
              <a:rPr lang="en"/>
              <a:t>Location of the read on the chromosome</a:t>
            </a:r>
            <a:endParaRPr/>
          </a:p>
          <a:p>
            <a:pPr marL="914400" lvl="0" indent="-317500" algn="l" rtl="0">
              <a:spcBef>
                <a:spcPts val="0"/>
              </a:spcBef>
              <a:spcAft>
                <a:spcPts val="0"/>
              </a:spcAft>
              <a:buSzPts val="1400"/>
              <a:buAutoNum type="arabicPeriod"/>
            </a:pPr>
            <a:r>
              <a:rPr lang="en"/>
              <a:t>Mapping quality</a:t>
            </a:r>
            <a:endParaRPr/>
          </a:p>
          <a:p>
            <a:pPr marL="914400" lvl="0" indent="-317500" algn="l" rtl="0">
              <a:spcBef>
                <a:spcPts val="0"/>
              </a:spcBef>
              <a:spcAft>
                <a:spcPts val="0"/>
              </a:spcAft>
              <a:buSzPts val="1400"/>
              <a:buAutoNum type="arabicPeriod"/>
            </a:pPr>
            <a:r>
              <a:rPr lang="en"/>
              <a:t>All of the above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8"/>
          <p:cNvSpPr txBox="1">
            <a:spLocks noGrp="1"/>
          </p:cNvSpPr>
          <p:nvPr>
            <p:ph type="title"/>
          </p:nvPr>
        </p:nvSpPr>
        <p:spPr>
          <a:xfrm>
            <a:off x="7048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Knowledge check</a:t>
            </a:r>
            <a:endParaRPr/>
          </a:p>
        </p:txBody>
      </p:sp>
      <p:sp>
        <p:nvSpPr>
          <p:cNvPr id="866" name="Google Shape;866;p108"/>
          <p:cNvSpPr txBox="1">
            <a:spLocks noGrp="1"/>
          </p:cNvSpPr>
          <p:nvPr>
            <p:ph type="body" idx="1"/>
          </p:nvPr>
        </p:nvSpPr>
        <p:spPr>
          <a:xfrm>
            <a:off x="628650" y="1369219"/>
            <a:ext cx="7886700" cy="3263400"/>
          </a:xfrm>
          <a:prstGeom prst="rect">
            <a:avLst/>
          </a:prstGeom>
        </p:spPr>
        <p:txBody>
          <a:bodyPr spcFirstLastPara="1" wrap="square" lIns="0" tIns="0" rIns="0" bIns="0" anchor="t" anchorCtr="0">
            <a:normAutofit/>
          </a:bodyPr>
          <a:lstStyle/>
          <a:p>
            <a:pPr marL="0" lvl="0" indent="0" algn="l" rtl="0">
              <a:spcBef>
                <a:spcPts val="800"/>
              </a:spcBef>
              <a:spcAft>
                <a:spcPts val="0"/>
              </a:spcAft>
              <a:buNone/>
            </a:pPr>
            <a:r>
              <a:rPr lang="en"/>
              <a:t>Which information do you find in a SAM/BAM file? </a:t>
            </a:r>
            <a:endParaRPr/>
          </a:p>
          <a:p>
            <a:pPr marL="914400" lvl="0" indent="-317500" algn="l" rtl="0">
              <a:spcBef>
                <a:spcPts val="800"/>
              </a:spcBef>
              <a:spcAft>
                <a:spcPts val="0"/>
              </a:spcAft>
              <a:buSzPts val="1400"/>
              <a:buAutoNum type="arabicPeriod"/>
            </a:pPr>
            <a:r>
              <a:rPr lang="en"/>
              <a:t>Sequences, like a FASTQ file</a:t>
            </a:r>
            <a:endParaRPr/>
          </a:p>
          <a:p>
            <a:pPr marL="914400" lvl="0" indent="-317500" algn="l" rtl="0">
              <a:spcBef>
                <a:spcPts val="0"/>
              </a:spcBef>
              <a:spcAft>
                <a:spcPts val="0"/>
              </a:spcAft>
              <a:buSzPts val="1400"/>
              <a:buAutoNum type="arabicPeriod"/>
            </a:pPr>
            <a:r>
              <a:rPr lang="en"/>
              <a:t>Location of the read on the chromosome</a:t>
            </a:r>
            <a:endParaRPr/>
          </a:p>
          <a:p>
            <a:pPr marL="914400" lvl="0" indent="-317500" algn="l" rtl="0">
              <a:spcBef>
                <a:spcPts val="0"/>
              </a:spcBef>
              <a:spcAft>
                <a:spcPts val="0"/>
              </a:spcAft>
              <a:buSzPts val="1400"/>
              <a:buAutoNum type="arabicPeriod"/>
            </a:pPr>
            <a:r>
              <a:rPr lang="en"/>
              <a:t>Mapping quality</a:t>
            </a:r>
            <a:endParaRPr/>
          </a:p>
          <a:p>
            <a:pPr marL="914400" lvl="0" indent="-317500" algn="l" rtl="0">
              <a:spcBef>
                <a:spcPts val="0"/>
              </a:spcBef>
              <a:spcAft>
                <a:spcPts val="0"/>
              </a:spcAft>
              <a:buClr>
                <a:schemeClr val="accent6"/>
              </a:buClr>
              <a:buSzPts val="1400"/>
              <a:buAutoNum type="arabicPeriod"/>
            </a:pPr>
            <a:r>
              <a:rPr lang="en" b="1">
                <a:solidFill>
                  <a:schemeClr val="accent6"/>
                </a:solidFill>
              </a:rPr>
              <a:t>All of the above</a:t>
            </a:r>
            <a:endParaRPr b="1">
              <a:solidFill>
                <a:schemeClr val="accent6"/>
              </a:solidFill>
            </a:endParaRPr>
          </a:p>
        </p:txBody>
      </p:sp>
      <p:pic>
        <p:nvPicPr>
          <p:cNvPr id="867" name="Google Shape;867;p108"/>
          <p:cNvPicPr preferRelativeResize="0"/>
          <p:nvPr/>
        </p:nvPicPr>
        <p:blipFill>
          <a:blip r:embed="rId3">
            <a:alphaModFix/>
          </a:blip>
          <a:stretch>
            <a:fillRect/>
          </a:stretch>
        </p:blipFill>
        <p:spPr>
          <a:xfrm>
            <a:off x="2485375" y="2998425"/>
            <a:ext cx="6564777" cy="2145076"/>
          </a:xfrm>
          <a:prstGeom prst="rect">
            <a:avLst/>
          </a:prstGeom>
          <a:noFill/>
          <a:ln>
            <a:noFill/>
          </a:ln>
        </p:spPr>
      </p:pic>
      <p:sp>
        <p:nvSpPr>
          <p:cNvPr id="868" name="Google Shape;868;p108"/>
          <p:cNvSpPr/>
          <p:nvPr/>
        </p:nvSpPr>
        <p:spPr>
          <a:xfrm>
            <a:off x="2107875" y="4733700"/>
            <a:ext cx="583500" cy="137400"/>
          </a:xfrm>
          <a:prstGeom prst="rightArrow">
            <a:avLst>
              <a:gd name="adj1" fmla="val 50000"/>
              <a:gd name="adj2"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08"/>
          <p:cNvSpPr/>
          <p:nvPr/>
        </p:nvSpPr>
        <p:spPr>
          <a:xfrm>
            <a:off x="2192475" y="3768600"/>
            <a:ext cx="583500" cy="137400"/>
          </a:xfrm>
          <a:prstGeom prst="rightArrow">
            <a:avLst>
              <a:gd name="adj1" fmla="val 50000"/>
              <a:gd name="adj2"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08"/>
          <p:cNvSpPr/>
          <p:nvPr/>
        </p:nvSpPr>
        <p:spPr>
          <a:xfrm>
            <a:off x="2192475" y="3906000"/>
            <a:ext cx="583500" cy="137400"/>
          </a:xfrm>
          <a:prstGeom prst="rightArrow">
            <a:avLst>
              <a:gd name="adj1" fmla="val 50000"/>
              <a:gd name="adj2"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09"/>
          <p:cNvSpPr txBox="1">
            <a:spLocks noGrp="1"/>
          </p:cNvSpPr>
          <p:nvPr>
            <p:ph type="title"/>
          </p:nvPr>
        </p:nvSpPr>
        <p:spPr>
          <a:xfrm>
            <a:off x="114300" y="156025"/>
            <a:ext cx="84531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How many reads overlap annotated regions?</a:t>
            </a:r>
            <a:endParaRPr/>
          </a:p>
        </p:txBody>
      </p:sp>
      <p:sp>
        <p:nvSpPr>
          <p:cNvPr id="876" name="Google Shape;876;p109"/>
          <p:cNvSpPr txBox="1">
            <a:spLocks noGrp="1"/>
          </p:cNvSpPr>
          <p:nvPr>
            <p:ph type="body" idx="1"/>
          </p:nvPr>
        </p:nvSpPr>
        <p:spPr>
          <a:xfrm>
            <a:off x="308925" y="785369"/>
            <a:ext cx="7886700" cy="32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00">
              <a:solidFill>
                <a:schemeClr val="accent2"/>
              </a:solidFill>
              <a:latin typeface="Arial"/>
              <a:ea typeface="Arial"/>
              <a:cs typeface="Arial"/>
              <a:sym typeface="Arial"/>
            </a:endParaRPr>
          </a:p>
          <a:p>
            <a:pPr marL="457200" lvl="0" indent="0" algn="l" rtl="0">
              <a:spcBef>
                <a:spcPts val="1000"/>
              </a:spcBef>
              <a:spcAft>
                <a:spcPts val="0"/>
              </a:spcAft>
              <a:buNone/>
            </a:pPr>
            <a:r>
              <a:rPr lang="en" sz="2200">
                <a:solidFill>
                  <a:srgbClr val="002B42"/>
                </a:solidFill>
                <a:latin typeface="Arial"/>
                <a:ea typeface="Arial"/>
                <a:cs typeface="Arial"/>
                <a:sym typeface="Arial"/>
              </a:rPr>
              <a:t>Use </a:t>
            </a:r>
            <a:r>
              <a:rPr lang="en" sz="2200" u="sng">
                <a:solidFill>
                  <a:schemeClr val="hlink"/>
                </a:solidFill>
                <a:latin typeface="Arial"/>
                <a:ea typeface="Arial"/>
                <a:cs typeface="Arial"/>
                <a:sym typeface="Arial"/>
                <a:hlinkClick r:id="rId3"/>
              </a:rPr>
              <a:t>featureCounts</a:t>
            </a:r>
            <a:endParaRPr sz="2200">
              <a:latin typeface="Arial"/>
              <a:ea typeface="Arial"/>
              <a:cs typeface="Arial"/>
              <a:sym typeface="Arial"/>
            </a:endParaRPr>
          </a:p>
          <a:p>
            <a:pPr marL="457200" lvl="0" indent="0" algn="l" rtl="0">
              <a:spcBef>
                <a:spcPts val="0"/>
              </a:spcBef>
              <a:spcAft>
                <a:spcPts val="0"/>
              </a:spcAft>
              <a:buNone/>
            </a:pPr>
            <a:endParaRPr sz="1500">
              <a:solidFill>
                <a:schemeClr val="accent2"/>
              </a:solidFill>
              <a:latin typeface="Arial"/>
              <a:ea typeface="Arial"/>
              <a:cs typeface="Arial"/>
              <a:sym typeface="Arial"/>
            </a:endParaRPr>
          </a:p>
          <a:p>
            <a:pPr marL="457200" lvl="0" indent="0" algn="l" rtl="0">
              <a:spcBef>
                <a:spcPts val="0"/>
              </a:spcBef>
              <a:spcAft>
                <a:spcPts val="0"/>
              </a:spcAft>
              <a:buNone/>
            </a:pPr>
            <a:endParaRPr sz="1500">
              <a:solidFill>
                <a:schemeClr val="accent2"/>
              </a:solidFill>
              <a:latin typeface="Arial"/>
              <a:ea typeface="Arial"/>
              <a:cs typeface="Arial"/>
              <a:sym typeface="Arial"/>
            </a:endParaRPr>
          </a:p>
        </p:txBody>
      </p:sp>
      <p:pic>
        <p:nvPicPr>
          <p:cNvPr id="877" name="Google Shape;877;p109"/>
          <p:cNvPicPr preferRelativeResize="0"/>
          <p:nvPr/>
        </p:nvPicPr>
        <p:blipFill>
          <a:blip r:embed="rId4">
            <a:alphaModFix/>
          </a:blip>
          <a:stretch>
            <a:fillRect/>
          </a:stretch>
        </p:blipFill>
        <p:spPr>
          <a:xfrm>
            <a:off x="5626050" y="785375"/>
            <a:ext cx="3313975" cy="4187325"/>
          </a:xfrm>
          <a:prstGeom prst="rect">
            <a:avLst/>
          </a:prstGeom>
          <a:noFill/>
          <a:ln>
            <a:noFill/>
          </a:ln>
        </p:spPr>
      </p:pic>
      <p:pic>
        <p:nvPicPr>
          <p:cNvPr id="878" name="Google Shape;878;p109"/>
          <p:cNvPicPr preferRelativeResize="0"/>
          <p:nvPr/>
        </p:nvPicPr>
        <p:blipFill>
          <a:blip r:embed="rId5">
            <a:alphaModFix/>
          </a:blip>
          <a:stretch>
            <a:fillRect/>
          </a:stretch>
        </p:blipFill>
        <p:spPr>
          <a:xfrm>
            <a:off x="114300" y="1828427"/>
            <a:ext cx="5362826" cy="13429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10"/>
          <p:cNvSpPr txBox="1">
            <a:spLocks noGrp="1"/>
          </p:cNvSpPr>
          <p:nvPr>
            <p:ph type="title"/>
          </p:nvPr>
        </p:nvSpPr>
        <p:spPr>
          <a:xfrm>
            <a:off x="117475" y="155448"/>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Estimation of the strandness</a:t>
            </a:r>
            <a:endParaRPr/>
          </a:p>
        </p:txBody>
      </p:sp>
      <p:pic>
        <p:nvPicPr>
          <p:cNvPr id="884" name="Google Shape;884;p110"/>
          <p:cNvPicPr preferRelativeResize="0"/>
          <p:nvPr/>
        </p:nvPicPr>
        <p:blipFill>
          <a:blip r:embed="rId3">
            <a:alphaModFix/>
          </a:blip>
          <a:stretch>
            <a:fillRect/>
          </a:stretch>
        </p:blipFill>
        <p:spPr>
          <a:xfrm>
            <a:off x="319925" y="838241"/>
            <a:ext cx="4407407" cy="3637007"/>
          </a:xfrm>
          <a:prstGeom prst="rect">
            <a:avLst/>
          </a:prstGeom>
          <a:noFill/>
          <a:ln>
            <a:noFill/>
          </a:ln>
        </p:spPr>
      </p:pic>
      <p:sp>
        <p:nvSpPr>
          <p:cNvPr id="885" name="Google Shape;885;p110"/>
          <p:cNvSpPr txBox="1"/>
          <p:nvPr/>
        </p:nvSpPr>
        <p:spPr>
          <a:xfrm>
            <a:off x="4938550" y="874125"/>
            <a:ext cx="4129200" cy="24936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In a stranded forward library, reads map mostly on the genes located on forward strand (here gene1).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With stranded reverse library, reads map mostly on genes on the reverse strand (here gene2).</a:t>
            </a:r>
            <a:endParaRPr sz="1500"/>
          </a:p>
          <a:p>
            <a:pPr marL="457200" lvl="0" indent="0" algn="l" rtl="0">
              <a:spcBef>
                <a:spcPts val="0"/>
              </a:spcBef>
              <a:spcAft>
                <a:spcPts val="0"/>
              </a:spcAft>
              <a:buNone/>
            </a:pPr>
            <a:r>
              <a:rPr lang="en" sz="1500"/>
              <a:t> </a:t>
            </a:r>
            <a:endParaRPr sz="1500"/>
          </a:p>
          <a:p>
            <a:pPr marL="457200" lvl="0" indent="-323850" algn="l" rtl="0">
              <a:spcBef>
                <a:spcPts val="0"/>
              </a:spcBef>
              <a:spcAft>
                <a:spcPts val="0"/>
              </a:spcAft>
              <a:buSzPts val="1500"/>
              <a:buChar char="●"/>
            </a:pPr>
            <a:r>
              <a:rPr lang="en" sz="1500"/>
              <a:t>With unstranded library, reads maps on genes on both strands.</a:t>
            </a:r>
            <a:endParaRPr sz="1500"/>
          </a:p>
        </p:txBody>
      </p:sp>
      <p:sp>
        <p:nvSpPr>
          <p:cNvPr id="886" name="Google Shape;886;p110"/>
          <p:cNvSpPr txBox="1"/>
          <p:nvPr/>
        </p:nvSpPr>
        <p:spPr>
          <a:xfrm>
            <a:off x="63925" y="4778550"/>
            <a:ext cx="6306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rPr>
              <a:t>Image source: https://training.galaxyproject.org/training-material/</a:t>
            </a:r>
            <a:endParaRPr sz="1200">
              <a:solidFill>
                <a:srgbClr val="666666"/>
              </a:solidFill>
            </a:endParaRPr>
          </a:p>
        </p:txBody>
      </p:sp>
      <p:pic>
        <p:nvPicPr>
          <p:cNvPr id="887" name="Google Shape;887;p110"/>
          <p:cNvPicPr preferRelativeResize="0"/>
          <p:nvPr/>
        </p:nvPicPr>
        <p:blipFill>
          <a:blip r:embed="rId4">
            <a:alphaModFix/>
          </a:blip>
          <a:stretch>
            <a:fillRect/>
          </a:stretch>
        </p:blipFill>
        <p:spPr>
          <a:xfrm>
            <a:off x="4997625" y="3367725"/>
            <a:ext cx="4011050" cy="1720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11"/>
          <p:cNvSpPr txBox="1">
            <a:spLocks noGrp="1"/>
          </p:cNvSpPr>
          <p:nvPr>
            <p:ph type="title"/>
          </p:nvPr>
        </p:nvSpPr>
        <p:spPr>
          <a:xfrm>
            <a:off x="120000"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analysis workflow</a:t>
            </a:r>
            <a:endParaRPr/>
          </a:p>
        </p:txBody>
      </p:sp>
      <p:sp>
        <p:nvSpPr>
          <p:cNvPr id="893" name="Google Shape;893;p111"/>
          <p:cNvSpPr txBox="1"/>
          <p:nvPr/>
        </p:nvSpPr>
        <p:spPr>
          <a:xfrm>
            <a:off x="54700" y="2450550"/>
            <a:ext cx="31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1 Concepts: </a:t>
            </a:r>
            <a:endParaRPr sz="1200" b="1">
              <a:solidFill>
                <a:srgbClr val="741B47"/>
              </a:solidFill>
              <a:highlight>
                <a:srgbClr val="F7F6F3"/>
              </a:highlight>
            </a:endParaRPr>
          </a:p>
        </p:txBody>
      </p:sp>
      <p:sp>
        <p:nvSpPr>
          <p:cNvPr id="894" name="Google Shape;894;p111"/>
          <p:cNvSpPr/>
          <p:nvPr/>
        </p:nvSpPr>
        <p:spPr>
          <a:xfrm flipH="1">
            <a:off x="2835850" y="2015275"/>
            <a:ext cx="130200" cy="1492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1"/>
          <p:cNvSpPr txBox="1"/>
          <p:nvPr/>
        </p:nvSpPr>
        <p:spPr>
          <a:xfrm>
            <a:off x="43800" y="3886163"/>
            <a:ext cx="312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2 Concepts: </a:t>
            </a:r>
            <a:endParaRPr sz="1200" b="1">
              <a:solidFill>
                <a:srgbClr val="741B47"/>
              </a:solidFill>
              <a:highlight>
                <a:srgbClr val="F7F6F3"/>
              </a:highlight>
            </a:endParaRPr>
          </a:p>
          <a:p>
            <a:pPr marL="0" lvl="0" indent="0" algn="l" rtl="0">
              <a:spcBef>
                <a:spcPts val="0"/>
              </a:spcBef>
              <a:spcAft>
                <a:spcPts val="0"/>
              </a:spcAft>
              <a:buNone/>
            </a:pPr>
            <a:endParaRPr b="1">
              <a:solidFill>
                <a:srgbClr val="741B47"/>
              </a:solidFill>
              <a:latin typeface="Helvetica Neue"/>
              <a:ea typeface="Helvetica Neue"/>
              <a:cs typeface="Helvetica Neue"/>
              <a:sym typeface="Helvetica Neue"/>
            </a:endParaRPr>
          </a:p>
        </p:txBody>
      </p:sp>
      <p:sp>
        <p:nvSpPr>
          <p:cNvPr id="896" name="Google Shape;896;p111"/>
          <p:cNvSpPr/>
          <p:nvPr/>
        </p:nvSpPr>
        <p:spPr>
          <a:xfrm>
            <a:off x="3316325" y="2030150"/>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Sequencer: Reads</a:t>
            </a:r>
            <a:r>
              <a:rPr lang="en"/>
              <a:t> </a:t>
            </a:r>
            <a:r>
              <a:rPr lang="en" b="1">
                <a:solidFill>
                  <a:schemeClr val="accent2"/>
                </a:solidFill>
              </a:rPr>
              <a:t>Fastq</a:t>
            </a:r>
            <a:endParaRPr b="1">
              <a:solidFill>
                <a:schemeClr val="accent2"/>
              </a:solidFill>
            </a:endParaRPr>
          </a:p>
        </p:txBody>
      </p:sp>
      <p:sp>
        <p:nvSpPr>
          <p:cNvPr id="897" name="Google Shape;897;p111"/>
          <p:cNvSpPr/>
          <p:nvPr/>
        </p:nvSpPr>
        <p:spPr>
          <a:xfrm>
            <a:off x="5445750" y="2030150"/>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None/>
            </a:pPr>
            <a:r>
              <a:rPr lang="en" b="1">
                <a:solidFill>
                  <a:schemeClr val="accent2"/>
                </a:solidFill>
              </a:rPr>
              <a:t>FastQC </a:t>
            </a:r>
            <a:endParaRPr b="1">
              <a:solidFill>
                <a:schemeClr val="accent2"/>
              </a:solidFill>
            </a:endParaRPr>
          </a:p>
        </p:txBody>
      </p:sp>
      <p:sp>
        <p:nvSpPr>
          <p:cNvPr id="898" name="Google Shape;898;p111"/>
          <p:cNvSpPr/>
          <p:nvPr/>
        </p:nvSpPr>
        <p:spPr>
          <a:xfrm>
            <a:off x="3316325" y="3283863"/>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Alignment/Mapping</a:t>
            </a:r>
            <a:endParaRPr b="1"/>
          </a:p>
          <a:p>
            <a:pPr marL="0" lvl="0" indent="0" algn="ctr" rtl="0">
              <a:spcBef>
                <a:spcPts val="0"/>
              </a:spcBef>
              <a:spcAft>
                <a:spcPts val="0"/>
              </a:spcAft>
              <a:buNone/>
            </a:pPr>
            <a:r>
              <a:rPr lang="en" b="1">
                <a:solidFill>
                  <a:schemeClr val="accent2"/>
                </a:solidFill>
              </a:rPr>
              <a:t>STAR</a:t>
            </a:r>
            <a:r>
              <a:rPr lang="en"/>
              <a:t> </a:t>
            </a:r>
            <a:endParaRPr/>
          </a:p>
        </p:txBody>
      </p:sp>
      <p:sp>
        <p:nvSpPr>
          <p:cNvPr id="899" name="Google Shape;899;p111"/>
          <p:cNvSpPr/>
          <p:nvPr/>
        </p:nvSpPr>
        <p:spPr>
          <a:xfrm>
            <a:off x="3316325" y="44884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DGE</a:t>
            </a:r>
            <a:endParaRPr/>
          </a:p>
        </p:txBody>
      </p:sp>
      <p:sp>
        <p:nvSpPr>
          <p:cNvPr id="900" name="Google Shape;900;p111"/>
          <p:cNvSpPr/>
          <p:nvPr/>
        </p:nvSpPr>
        <p:spPr>
          <a:xfrm>
            <a:off x="3316325" y="3886175"/>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rPr>
              <a:t>Counting Reads </a:t>
            </a:r>
            <a:endParaRPr sz="1200" b="1">
              <a:solidFill>
                <a:schemeClr val="dk1"/>
              </a:solidFill>
            </a:endParaRPr>
          </a:p>
          <a:p>
            <a:pPr marL="0" lvl="0" indent="0" algn="ctr" rtl="0">
              <a:spcBef>
                <a:spcPts val="0"/>
              </a:spcBef>
              <a:spcAft>
                <a:spcPts val="0"/>
              </a:spcAft>
              <a:buNone/>
            </a:pPr>
            <a:r>
              <a:rPr lang="en" b="1">
                <a:solidFill>
                  <a:schemeClr val="accent2"/>
                </a:solidFill>
              </a:rPr>
              <a:t>featureCounts</a:t>
            </a:r>
            <a:endParaRPr sz="1200" b="1"/>
          </a:p>
        </p:txBody>
      </p:sp>
      <p:sp>
        <p:nvSpPr>
          <p:cNvPr id="901" name="Google Shape;901;p111"/>
          <p:cNvSpPr/>
          <p:nvPr/>
        </p:nvSpPr>
        <p:spPr>
          <a:xfrm>
            <a:off x="3316325" y="2681575"/>
            <a:ext cx="1993500" cy="493800"/>
          </a:xfrm>
          <a:prstGeom prst="roundRect">
            <a:avLst>
              <a:gd name="adj" fmla="val 16667"/>
            </a:avLst>
          </a:prstGeom>
          <a:solidFill>
            <a:srgbClr val="F3F3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Trimming</a:t>
            </a:r>
            <a:endParaRPr b="1"/>
          </a:p>
          <a:p>
            <a:pPr marL="0" lvl="0" indent="0" algn="ctr" rtl="0">
              <a:spcBef>
                <a:spcPts val="0"/>
              </a:spcBef>
              <a:spcAft>
                <a:spcPts val="0"/>
              </a:spcAft>
              <a:buNone/>
            </a:pPr>
            <a:r>
              <a:rPr lang="en" b="1">
                <a:solidFill>
                  <a:schemeClr val="accent2"/>
                </a:solidFill>
              </a:rPr>
              <a:t>cutadapt</a:t>
            </a:r>
            <a:endParaRPr b="1">
              <a:solidFill>
                <a:schemeClr val="accent2"/>
              </a:solidFill>
            </a:endParaRPr>
          </a:p>
        </p:txBody>
      </p:sp>
      <p:sp>
        <p:nvSpPr>
          <p:cNvPr id="902" name="Google Shape;902;p111"/>
          <p:cNvSpPr/>
          <p:nvPr/>
        </p:nvSpPr>
        <p:spPr>
          <a:xfrm>
            <a:off x="5445750" y="26815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r>
              <a:rPr lang="en" b="1">
                <a:solidFill>
                  <a:schemeClr val="accent2"/>
                </a:solidFill>
              </a:rPr>
              <a:t>FastQC</a:t>
            </a:r>
            <a:endParaRPr b="1">
              <a:solidFill>
                <a:schemeClr val="accent2"/>
              </a:solidFill>
            </a:endParaRPr>
          </a:p>
        </p:txBody>
      </p:sp>
      <p:sp>
        <p:nvSpPr>
          <p:cNvPr id="903" name="Google Shape;903;p111"/>
          <p:cNvSpPr/>
          <p:nvPr/>
        </p:nvSpPr>
        <p:spPr>
          <a:xfrm>
            <a:off x="5445750" y="3283875"/>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904" name="Google Shape;904;p111"/>
          <p:cNvSpPr/>
          <p:nvPr/>
        </p:nvSpPr>
        <p:spPr>
          <a:xfrm>
            <a:off x="3316325" y="776450"/>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Biological question</a:t>
            </a:r>
            <a:endParaRPr b="1">
              <a:solidFill>
                <a:schemeClr val="accent2"/>
              </a:solidFill>
            </a:endParaRPr>
          </a:p>
        </p:txBody>
      </p:sp>
      <p:sp>
        <p:nvSpPr>
          <p:cNvPr id="905" name="Google Shape;905;p111"/>
          <p:cNvSpPr/>
          <p:nvPr/>
        </p:nvSpPr>
        <p:spPr>
          <a:xfrm>
            <a:off x="3316325" y="1403288"/>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Library preparation</a:t>
            </a:r>
            <a:endParaRPr b="1">
              <a:solidFill>
                <a:schemeClr val="accent2"/>
              </a:solidFill>
            </a:endParaRPr>
          </a:p>
        </p:txBody>
      </p:sp>
      <p:sp>
        <p:nvSpPr>
          <p:cNvPr id="906" name="Google Shape;906;p111"/>
          <p:cNvSpPr/>
          <p:nvPr/>
        </p:nvSpPr>
        <p:spPr>
          <a:xfrm>
            <a:off x="5445750" y="3893249"/>
            <a:ext cx="1727700" cy="493800"/>
          </a:xfrm>
          <a:prstGeom prst="roundRect">
            <a:avLst>
              <a:gd name="adj" fmla="val 16667"/>
            </a:avLst>
          </a:prstGeom>
          <a:solidFill>
            <a:srgbClr val="F7F6F3"/>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907" name="Google Shape;907;p111"/>
          <p:cNvSpPr/>
          <p:nvPr/>
        </p:nvSpPr>
        <p:spPr>
          <a:xfrm flipH="1">
            <a:off x="2817925" y="3893250"/>
            <a:ext cx="207300" cy="10881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1"/>
          <p:cNvSpPr txBox="1"/>
          <p:nvPr/>
        </p:nvSpPr>
        <p:spPr>
          <a:xfrm>
            <a:off x="7576000" y="3002800"/>
            <a:ext cx="15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Helvetica Neue"/>
                <a:ea typeface="Helvetica Neue"/>
                <a:cs typeface="Helvetica Neue"/>
                <a:sym typeface="Helvetica Neue"/>
              </a:rPr>
              <a:t>Session 2 Demo</a:t>
            </a:r>
            <a:endParaRPr sz="1200" b="1">
              <a:solidFill>
                <a:schemeClr val="accent2"/>
              </a:solidFill>
              <a:highlight>
                <a:srgbClr val="F7F6F3"/>
              </a:highlight>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909" name="Google Shape;909;p111"/>
          <p:cNvSpPr/>
          <p:nvPr/>
        </p:nvSpPr>
        <p:spPr>
          <a:xfrm rot="10800000" flipH="1">
            <a:off x="7309375" y="2015275"/>
            <a:ext cx="207300" cy="2473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0" name="Google Shape;910;p111"/>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12"/>
          <p:cNvSpPr txBox="1">
            <a:spLocks noGrp="1"/>
          </p:cNvSpPr>
          <p:nvPr>
            <p:ph type="body" idx="1"/>
          </p:nvPr>
        </p:nvSpPr>
        <p:spPr>
          <a:xfrm>
            <a:off x="308925" y="940044"/>
            <a:ext cx="7886700" cy="3263400"/>
          </a:xfrm>
          <a:prstGeom prst="rect">
            <a:avLst/>
          </a:prstGeom>
        </p:spPr>
        <p:txBody>
          <a:bodyPr spcFirstLastPara="1" wrap="square" lIns="0" tIns="0" rIns="0" bIns="0" anchor="t" anchorCtr="0">
            <a:noAutofit/>
          </a:bodyPr>
          <a:lstStyle/>
          <a:p>
            <a:pPr marL="457200" lvl="0" indent="-387350" algn="l" rtl="0">
              <a:spcBef>
                <a:spcPts val="1000"/>
              </a:spcBef>
              <a:spcAft>
                <a:spcPts val="0"/>
              </a:spcAft>
              <a:buSzPts val="2500"/>
              <a:buFont typeface="Arial"/>
              <a:buChar char="●"/>
            </a:pPr>
            <a:r>
              <a:rPr lang="en" sz="2500">
                <a:latin typeface="Arial"/>
                <a:ea typeface="Arial"/>
                <a:cs typeface="Arial"/>
                <a:sym typeface="Arial"/>
              </a:rPr>
              <a:t>Input:</a:t>
            </a:r>
            <a:endParaRPr sz="2500">
              <a:latin typeface="Arial"/>
              <a:ea typeface="Arial"/>
              <a:cs typeface="Arial"/>
              <a:sym typeface="Arial"/>
            </a:endParaRPr>
          </a:p>
          <a:p>
            <a:pPr marL="914400" lvl="1" indent="-387350" algn="l" rtl="0">
              <a:spcBef>
                <a:spcPts val="0"/>
              </a:spcBef>
              <a:spcAft>
                <a:spcPts val="0"/>
              </a:spcAft>
              <a:buSzPts val="2500"/>
              <a:buFont typeface="Arial"/>
              <a:buChar char="○"/>
            </a:pPr>
            <a:r>
              <a:rPr lang="en" sz="2500">
                <a:latin typeface="Arial"/>
                <a:ea typeface="Arial"/>
                <a:cs typeface="Arial"/>
                <a:sym typeface="Arial"/>
              </a:rPr>
              <a:t>Alignment BAM file</a:t>
            </a:r>
            <a:endParaRPr sz="2500">
              <a:latin typeface="Arial"/>
              <a:ea typeface="Arial"/>
              <a:cs typeface="Arial"/>
              <a:sym typeface="Arial"/>
            </a:endParaRPr>
          </a:p>
          <a:p>
            <a:pPr marL="914400" lvl="1" indent="-387350" algn="l" rtl="0">
              <a:spcBef>
                <a:spcPts val="0"/>
              </a:spcBef>
              <a:spcAft>
                <a:spcPts val="0"/>
              </a:spcAft>
              <a:buSzPts val="2500"/>
              <a:buFont typeface="Arial"/>
              <a:buChar char="○"/>
            </a:pPr>
            <a:r>
              <a:rPr lang="en" sz="2500">
                <a:latin typeface="Arial"/>
                <a:ea typeface="Arial"/>
                <a:cs typeface="Arial"/>
                <a:sym typeface="Arial"/>
              </a:rPr>
              <a:t>Annotation GFF/GTF file</a:t>
            </a:r>
            <a:endParaRPr sz="2500">
              <a:latin typeface="Arial"/>
              <a:ea typeface="Arial"/>
              <a:cs typeface="Arial"/>
              <a:sym typeface="Arial"/>
            </a:endParaRPr>
          </a:p>
          <a:p>
            <a:pPr marL="457200" lvl="0" indent="0" algn="l" rtl="0">
              <a:spcBef>
                <a:spcPts val="1000"/>
              </a:spcBef>
              <a:spcAft>
                <a:spcPts val="0"/>
              </a:spcAft>
              <a:buNone/>
            </a:pPr>
            <a:endParaRPr sz="2500">
              <a:latin typeface="Arial"/>
              <a:ea typeface="Arial"/>
              <a:cs typeface="Arial"/>
              <a:sym typeface="Arial"/>
            </a:endParaRPr>
          </a:p>
          <a:p>
            <a:pPr marL="0" lvl="0" indent="0" algn="l" rtl="0">
              <a:spcBef>
                <a:spcPts val="0"/>
              </a:spcBef>
              <a:spcAft>
                <a:spcPts val="0"/>
              </a:spcAft>
              <a:buNone/>
            </a:pPr>
            <a:endParaRPr sz="1800">
              <a:solidFill>
                <a:schemeClr val="accent2"/>
              </a:solidFill>
              <a:latin typeface="Arial"/>
              <a:ea typeface="Arial"/>
              <a:cs typeface="Arial"/>
              <a:sym typeface="Arial"/>
            </a:endParaRPr>
          </a:p>
        </p:txBody>
      </p:sp>
      <p:pic>
        <p:nvPicPr>
          <p:cNvPr id="916" name="Google Shape;916;p112"/>
          <p:cNvPicPr preferRelativeResize="0"/>
          <p:nvPr/>
        </p:nvPicPr>
        <p:blipFill>
          <a:blip r:embed="rId3">
            <a:alphaModFix/>
          </a:blip>
          <a:stretch>
            <a:fillRect/>
          </a:stretch>
        </p:blipFill>
        <p:spPr>
          <a:xfrm>
            <a:off x="403525" y="2228850"/>
            <a:ext cx="5768676" cy="2635599"/>
          </a:xfrm>
          <a:prstGeom prst="rect">
            <a:avLst/>
          </a:prstGeom>
          <a:noFill/>
          <a:ln>
            <a:noFill/>
          </a:ln>
        </p:spPr>
      </p:pic>
      <p:sp>
        <p:nvSpPr>
          <p:cNvPr id="917" name="Google Shape;917;p112"/>
          <p:cNvSpPr txBox="1">
            <a:spLocks noGrp="1"/>
          </p:cNvSpPr>
          <p:nvPr>
            <p:ph type="title"/>
          </p:nvPr>
        </p:nvSpPr>
        <p:spPr>
          <a:xfrm>
            <a:off x="102475" y="48575"/>
            <a:ext cx="84531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featureCounts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13"/>
          <p:cNvSpPr txBox="1">
            <a:spLocks noGrp="1"/>
          </p:cNvSpPr>
          <p:nvPr>
            <p:ph type="title"/>
          </p:nvPr>
        </p:nvSpPr>
        <p:spPr>
          <a:xfrm>
            <a:off x="114300" y="156025"/>
            <a:ext cx="84531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featureCounts output</a:t>
            </a:r>
            <a:endParaRPr/>
          </a:p>
        </p:txBody>
      </p:sp>
      <p:sp>
        <p:nvSpPr>
          <p:cNvPr id="923" name="Google Shape;923;p113"/>
          <p:cNvSpPr txBox="1">
            <a:spLocks noGrp="1"/>
          </p:cNvSpPr>
          <p:nvPr>
            <p:ph type="body" idx="1"/>
          </p:nvPr>
        </p:nvSpPr>
        <p:spPr>
          <a:xfrm>
            <a:off x="60625" y="773544"/>
            <a:ext cx="7886700" cy="3263400"/>
          </a:xfrm>
          <a:prstGeom prst="rect">
            <a:avLst/>
          </a:prstGeom>
        </p:spPr>
        <p:txBody>
          <a:bodyPr spcFirstLastPara="1" wrap="square" lIns="0" tIns="0" rIns="0" bIns="0" anchor="t" anchorCtr="0">
            <a:noAutofit/>
          </a:bodyPr>
          <a:lstStyle/>
          <a:p>
            <a:pPr marL="457200" lvl="0" indent="0" algn="l" rtl="0">
              <a:spcBef>
                <a:spcPts val="1000"/>
              </a:spcBef>
              <a:spcAft>
                <a:spcPts val="0"/>
              </a:spcAft>
              <a:buNone/>
            </a:pPr>
            <a:endParaRPr sz="2500">
              <a:latin typeface="Arial"/>
              <a:ea typeface="Arial"/>
              <a:cs typeface="Arial"/>
              <a:sym typeface="Arial"/>
            </a:endParaRPr>
          </a:p>
          <a:p>
            <a:pPr marL="914400" lvl="1" indent="-387350" algn="l" rtl="0">
              <a:spcBef>
                <a:spcPts val="100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marL="914400" lvl="1" indent="-387350" algn="l" rtl="0">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marL="457200" lvl="0" indent="0" algn="l" rtl="0">
              <a:spcBef>
                <a:spcPts val="0"/>
              </a:spcBef>
              <a:spcAft>
                <a:spcPts val="0"/>
              </a:spcAft>
              <a:buNone/>
            </a:pPr>
            <a:endParaRPr sz="1800">
              <a:solidFill>
                <a:schemeClr val="accent2"/>
              </a:solidFill>
              <a:latin typeface="Arial"/>
              <a:ea typeface="Arial"/>
              <a:cs typeface="Arial"/>
              <a:sym typeface="Arial"/>
            </a:endParaRPr>
          </a:p>
          <a:p>
            <a:pPr marL="457200" lvl="0" indent="0" algn="l" rtl="0">
              <a:spcBef>
                <a:spcPts val="0"/>
              </a:spcBef>
              <a:spcAft>
                <a:spcPts val="0"/>
              </a:spcAft>
              <a:buNone/>
            </a:pPr>
            <a:endParaRPr sz="1800">
              <a:solidFill>
                <a:schemeClr val="accent2"/>
              </a:solidFill>
              <a:latin typeface="Arial"/>
              <a:ea typeface="Arial"/>
              <a:cs typeface="Arial"/>
              <a:sym typeface="Arial"/>
            </a:endParaRPr>
          </a:p>
        </p:txBody>
      </p:sp>
      <p:pic>
        <p:nvPicPr>
          <p:cNvPr id="924" name="Google Shape;924;p113"/>
          <p:cNvPicPr preferRelativeResize="0"/>
          <p:nvPr/>
        </p:nvPicPr>
        <p:blipFill>
          <a:blip r:embed="rId3">
            <a:alphaModFix/>
          </a:blip>
          <a:stretch>
            <a:fillRect/>
          </a:stretch>
        </p:blipFill>
        <p:spPr>
          <a:xfrm>
            <a:off x="4643700" y="1194250"/>
            <a:ext cx="4154950" cy="37560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14"/>
          <p:cNvSpPr txBox="1">
            <a:spLocks noGrp="1"/>
          </p:cNvSpPr>
          <p:nvPr>
            <p:ph type="title"/>
          </p:nvPr>
        </p:nvSpPr>
        <p:spPr>
          <a:xfrm>
            <a:off x="152400" y="93800"/>
            <a:ext cx="91440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RNA-seq - differentially expressed genes (DGE)</a:t>
            </a:r>
            <a:endParaRPr sz="2966"/>
          </a:p>
        </p:txBody>
      </p:sp>
      <p:sp>
        <p:nvSpPr>
          <p:cNvPr id="930" name="Google Shape;930;p114"/>
          <p:cNvSpPr txBox="1"/>
          <p:nvPr/>
        </p:nvSpPr>
        <p:spPr>
          <a:xfrm>
            <a:off x="214900" y="4692800"/>
            <a:ext cx="208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ource : </a:t>
            </a:r>
            <a:r>
              <a:rPr lang="en" sz="1200">
                <a:solidFill>
                  <a:schemeClr val="dk1"/>
                </a:solidFill>
              </a:rPr>
              <a:t>seqme</a:t>
            </a:r>
            <a:endParaRPr sz="1200">
              <a:solidFill>
                <a:schemeClr val="dk1"/>
              </a:solidFill>
            </a:endParaRPr>
          </a:p>
        </p:txBody>
      </p:sp>
      <p:sp>
        <p:nvSpPr>
          <p:cNvPr id="931" name="Google Shape;931;p114"/>
          <p:cNvSpPr txBox="1"/>
          <p:nvPr/>
        </p:nvSpPr>
        <p:spPr>
          <a:xfrm>
            <a:off x="0" y="545000"/>
            <a:ext cx="8073000" cy="4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a:solidFill>
                  <a:schemeClr val="dk1"/>
                </a:solidFill>
                <a:highlight>
                  <a:srgbClr val="FFFFFF"/>
                </a:highlight>
              </a:rPr>
              <a:t>Which genes are expressed at different levels between conditions (sample A and sample B)</a:t>
            </a:r>
            <a:endParaRPr sz="1700">
              <a:solidFill>
                <a:schemeClr val="dk1"/>
              </a:solidFill>
            </a:endParaRPr>
          </a:p>
        </p:txBody>
      </p:sp>
      <p:pic>
        <p:nvPicPr>
          <p:cNvPr id="932" name="Google Shape;932;p114"/>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933" name="Google Shape;933;p114"/>
          <p:cNvSpPr txBox="1"/>
          <p:nvPr/>
        </p:nvSpPr>
        <p:spPr>
          <a:xfrm>
            <a:off x="5234525" y="4301650"/>
            <a:ext cx="3687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15"/>
          <p:cNvSpPr txBox="1">
            <a:spLocks noGrp="1"/>
          </p:cNvSpPr>
          <p:nvPr>
            <p:ph type="title"/>
          </p:nvPr>
        </p:nvSpPr>
        <p:spPr>
          <a:xfrm>
            <a:off x="128200" y="100400"/>
            <a:ext cx="8880000" cy="73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sp>
        <p:nvSpPr>
          <p:cNvPr id="939" name="Google Shape;939;p115"/>
          <p:cNvSpPr txBox="1">
            <a:spLocks noGrp="1"/>
          </p:cNvSpPr>
          <p:nvPr>
            <p:ph type="body" idx="1"/>
          </p:nvPr>
        </p:nvSpPr>
        <p:spPr>
          <a:xfrm>
            <a:off x="128200" y="1077300"/>
            <a:ext cx="8933100" cy="3263400"/>
          </a:xfrm>
          <a:prstGeom prst="rect">
            <a:avLst/>
          </a:prstGeom>
        </p:spPr>
        <p:txBody>
          <a:bodyPr spcFirstLastPara="1" wrap="square" lIns="0" tIns="0" rIns="0" bIns="0" anchor="t" anchorCtr="0">
            <a:normAutofit/>
          </a:bodyPr>
          <a:lstStyle/>
          <a:p>
            <a:pPr marL="457200" lvl="0" indent="-342900" algn="l" rtl="0">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marL="457200" lvl="0" indent="-342900" algn="l" rtl="0">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marL="457200" lvl="0" indent="-342900" algn="l" rtl="0">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latin typeface="Arial"/>
              <a:ea typeface="Arial"/>
              <a:cs typeface="Arial"/>
              <a:sym typeface="Arial"/>
            </a:endParaRPr>
          </a:p>
          <a:p>
            <a:pPr marL="0" lvl="0" indent="0" algn="l" rtl="0">
              <a:spcBef>
                <a:spcPts val="1000"/>
              </a:spcBef>
              <a:spcAft>
                <a:spcPts val="0"/>
              </a:spcAft>
              <a:buNone/>
            </a:pPr>
            <a:endParaRPr sz="1800">
              <a:solidFill>
                <a:srgbClr val="002B42"/>
              </a:solidFill>
              <a:latin typeface="Arial"/>
              <a:ea typeface="Arial"/>
              <a:cs typeface="Arial"/>
              <a:sym typeface="Arial"/>
            </a:endParaRPr>
          </a:p>
        </p:txBody>
      </p:sp>
      <p:sp>
        <p:nvSpPr>
          <p:cNvPr id="940" name="Google Shape;940;p115"/>
          <p:cNvSpPr txBox="1"/>
          <p:nvPr/>
        </p:nvSpPr>
        <p:spPr>
          <a:xfrm>
            <a:off x="5426450" y="3755700"/>
            <a:ext cx="31257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marL="0" lvl="0" indent="0" algn="r" rtl="0">
              <a:spcBef>
                <a:spcPts val="0"/>
              </a:spcBef>
              <a:spcAft>
                <a:spcPts val="0"/>
              </a:spcAft>
              <a:buNone/>
            </a:pPr>
            <a:r>
              <a:rPr lang="en" sz="1200" b="1">
                <a:solidFill>
                  <a:srgbClr val="262626"/>
                </a:solidFill>
                <a:highlight>
                  <a:srgbClr val="F7F6F3"/>
                </a:highlight>
              </a:rPr>
              <a:t>May 22,  2023 1p-4p</a:t>
            </a:r>
            <a:endParaRPr sz="1200" b="1">
              <a:solidFill>
                <a:srgbClr val="262626"/>
              </a:solidFill>
              <a:highlight>
                <a:srgbClr val="F7F6F3"/>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16"/>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fontScale="90000"/>
          </a:bodyPr>
          <a:lstStyle/>
          <a:p>
            <a:pPr marL="0" lvl="0" indent="0" algn="ctr" rtl="0">
              <a:spcBef>
                <a:spcPts val="0"/>
              </a:spcBef>
              <a:spcAft>
                <a:spcPts val="0"/>
              </a:spcAft>
              <a:buNone/>
            </a:pPr>
            <a:r>
              <a:rPr lang="en">
                <a:solidFill>
                  <a:srgbClr val="A64D79"/>
                </a:solidFill>
              </a:rPr>
              <a:t>Break (5 min) </a:t>
            </a:r>
            <a:endParaRPr>
              <a:solidFill>
                <a:srgbClr val="A64D79"/>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Need help? Please drop a question in the chat or speak up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46" name="Google Shape;946;p116"/>
          <p:cNvSpPr txBox="1"/>
          <p:nvPr/>
        </p:nvSpPr>
        <p:spPr>
          <a:xfrm>
            <a:off x="287325" y="3993875"/>
            <a:ext cx="7886700" cy="108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200" b="1">
                <a:solidFill>
                  <a:schemeClr val="accent2"/>
                </a:solidFill>
              </a:rPr>
              <a:t>Please take the survey:</a:t>
            </a:r>
            <a:endParaRPr sz="2200" b="1">
              <a:solidFill>
                <a:schemeClr val="accent2"/>
              </a:solidFill>
            </a:endParaRPr>
          </a:p>
          <a:p>
            <a:pPr marL="0" lvl="0" indent="0" algn="l" rtl="0">
              <a:lnSpc>
                <a:spcPct val="90000"/>
              </a:lnSpc>
              <a:spcBef>
                <a:spcPts val="0"/>
              </a:spcBef>
              <a:spcAft>
                <a:spcPts val="0"/>
              </a:spcAft>
              <a:buNone/>
            </a:pPr>
            <a:r>
              <a:rPr lang="en" sz="2200" b="1">
                <a:solidFill>
                  <a:schemeClr val="accent2"/>
                </a:solidFill>
              </a:rPr>
              <a:t> </a:t>
            </a:r>
            <a:r>
              <a:rPr lang="en" sz="2100" u="sng">
                <a:solidFill>
                  <a:schemeClr val="hlink"/>
                </a:solidFill>
                <a:hlinkClick r:id="rId3"/>
              </a:rPr>
              <a:t>https://www.surveymonkey.com/r/F75J6VZ</a:t>
            </a:r>
            <a:endParaRPr sz="2100">
              <a:solidFill>
                <a:schemeClr val="dk1"/>
              </a:solidFill>
            </a:endParaRPr>
          </a:p>
          <a:p>
            <a:pPr marL="0" lvl="0" indent="0" algn="l" rtl="0">
              <a:lnSpc>
                <a:spcPct val="90000"/>
              </a:lnSpc>
              <a:spcBef>
                <a:spcPts val="0"/>
              </a:spcBef>
              <a:spcAft>
                <a:spcPts val="0"/>
              </a:spcAft>
              <a:buNone/>
            </a:pPr>
            <a:endParaRPr sz="21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17"/>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Demo using Docker</a:t>
            </a:r>
            <a:endParaRPr/>
          </a:p>
        </p:txBody>
      </p:sp>
      <p:sp>
        <p:nvSpPr>
          <p:cNvPr id="952" name="Google Shape;952;p117"/>
          <p:cNvSpPr txBox="1">
            <a:spLocks noGrp="1"/>
          </p:cNvSpPr>
          <p:nvPr>
            <p:ph type="body" idx="1"/>
          </p:nvPr>
        </p:nvSpPr>
        <p:spPr>
          <a:xfrm>
            <a:off x="628650" y="1322294"/>
            <a:ext cx="7886700" cy="3263400"/>
          </a:xfrm>
          <a:prstGeom prst="rect">
            <a:avLst/>
          </a:prstGeom>
        </p:spPr>
        <p:txBody>
          <a:bodyPr spcFirstLastPara="1" wrap="square" lIns="0" tIns="0" rIns="0" bIns="0" anchor="t" anchorCtr="0">
            <a:normAutofit/>
          </a:bodyPr>
          <a:lstStyle/>
          <a:p>
            <a:pPr marL="457200" lvl="0" indent="-381000" algn="l" rtl="0">
              <a:spcBef>
                <a:spcPts val="800"/>
              </a:spcBef>
              <a:spcAft>
                <a:spcPts val="0"/>
              </a:spcAft>
              <a:buSzPts val="2400"/>
              <a:buFont typeface="Arial"/>
              <a:buChar char="●"/>
            </a:pPr>
            <a:r>
              <a:rPr lang="en" sz="2400">
                <a:latin typeface="Arial"/>
                <a:ea typeface="Arial"/>
                <a:cs typeface="Arial"/>
                <a:sym typeface="Arial"/>
              </a:rPr>
              <a:t>Inspect the STAR output</a:t>
            </a:r>
            <a:endParaRPr sz="2400">
              <a:latin typeface="Arial"/>
              <a:ea typeface="Arial"/>
              <a:cs typeface="Arial"/>
              <a:sym typeface="Arial"/>
            </a:endParaRPr>
          </a:p>
          <a:p>
            <a:pPr marL="457200" lvl="0" indent="0" algn="l" rtl="0">
              <a:spcBef>
                <a:spcPts val="800"/>
              </a:spcBef>
              <a:spcAft>
                <a:spcPts val="0"/>
              </a:spcAft>
              <a:buNone/>
            </a:pPr>
            <a:endParaRPr sz="2400">
              <a:latin typeface="Arial"/>
              <a:ea typeface="Arial"/>
              <a:cs typeface="Arial"/>
              <a:sym typeface="Arial"/>
            </a:endParaRPr>
          </a:p>
          <a:p>
            <a:pPr marL="457200" lvl="0" indent="-381000" algn="l" rtl="0">
              <a:spcBef>
                <a:spcPts val="800"/>
              </a:spcBef>
              <a:spcAft>
                <a:spcPts val="0"/>
              </a:spcAft>
              <a:buSzPts val="2400"/>
              <a:buFont typeface="Arial"/>
              <a:buChar char="●"/>
            </a:pPr>
            <a:r>
              <a:rPr lang="en" sz="2400">
                <a:latin typeface="Arial"/>
                <a:ea typeface="Arial"/>
                <a:cs typeface="Arial"/>
                <a:sym typeface="Arial"/>
              </a:rPr>
              <a:t>How do the output files look?</a:t>
            </a:r>
            <a:endParaRPr sz="24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18"/>
          <p:cNvSpPr txBox="1">
            <a:spLocks noGrp="1"/>
          </p:cNvSpPr>
          <p:nvPr>
            <p:ph type="body" idx="1"/>
          </p:nvPr>
        </p:nvSpPr>
        <p:spPr>
          <a:xfrm>
            <a:off x="628650" y="1407362"/>
            <a:ext cx="7886700" cy="3307200"/>
          </a:xfrm>
          <a:prstGeom prst="rect">
            <a:avLst/>
          </a:prstGeom>
          <a:noFill/>
          <a:ln>
            <a:noFill/>
          </a:ln>
        </p:spPr>
        <p:txBody>
          <a:bodyPr spcFirstLastPara="1" wrap="square" lIns="137150" tIns="0" rIns="0" bIns="0" anchor="t" anchorCtr="0">
            <a:spAutoFit/>
          </a:bodyPr>
          <a:lstStyle/>
          <a:p>
            <a:pPr marL="342900" lvl="0" indent="-381000" algn="l" rtl="0">
              <a:lnSpc>
                <a:spcPct val="90000"/>
              </a:lnSpc>
              <a:spcBef>
                <a:spcPts val="0"/>
              </a:spcBef>
              <a:spcAft>
                <a:spcPts val="0"/>
              </a:spcAft>
              <a:buClr>
                <a:srgbClr val="002B42"/>
              </a:buClr>
              <a:buSzPts val="2200"/>
              <a:buFont typeface="Arial"/>
              <a:buChar char="●"/>
            </a:pPr>
            <a:r>
              <a:rPr lang="en" sz="2200"/>
              <a:t>Need to sort alignment report?</a:t>
            </a:r>
            <a:endParaRPr sz="2200"/>
          </a:p>
          <a:p>
            <a:pPr marL="596900" lvl="1" indent="-304800" algn="l" rtl="0">
              <a:lnSpc>
                <a:spcPct val="90000"/>
              </a:lnSpc>
              <a:spcBef>
                <a:spcPts val="400"/>
              </a:spcBef>
              <a:spcAft>
                <a:spcPts val="0"/>
              </a:spcAft>
              <a:buClr>
                <a:srgbClr val="002B42"/>
              </a:buClr>
              <a:buSzPts val="2200"/>
              <a:buChar char="●"/>
            </a:pPr>
            <a:r>
              <a:rPr lang="en" sz="2200"/>
              <a:t>samtools</a:t>
            </a:r>
            <a:endParaRPr sz="2200"/>
          </a:p>
          <a:p>
            <a:pPr marL="596900" lvl="1" indent="-165100" algn="l" rtl="0">
              <a:lnSpc>
                <a:spcPct val="90000"/>
              </a:lnSpc>
              <a:spcBef>
                <a:spcPts val="400"/>
              </a:spcBef>
              <a:spcAft>
                <a:spcPts val="0"/>
              </a:spcAft>
              <a:buClr>
                <a:srgbClr val="002B42"/>
              </a:buClr>
              <a:buSzPts val="1400"/>
              <a:buNone/>
            </a:pPr>
            <a:endParaRPr sz="2200"/>
          </a:p>
          <a:p>
            <a:pPr marL="342900" lvl="0" indent="-381000" algn="l" rtl="0">
              <a:lnSpc>
                <a:spcPct val="90000"/>
              </a:lnSpc>
              <a:spcBef>
                <a:spcPts val="800"/>
              </a:spcBef>
              <a:spcAft>
                <a:spcPts val="0"/>
              </a:spcAft>
              <a:buClr>
                <a:srgbClr val="002B42"/>
              </a:buClr>
              <a:buSzPts val="2200"/>
              <a:buFont typeface="Arial"/>
              <a:buChar char="●"/>
            </a:pPr>
            <a:r>
              <a:rPr lang="en" sz="2200"/>
              <a:t>Need to convert FASTQ to FASTA?</a:t>
            </a:r>
            <a:endParaRPr sz="2200"/>
          </a:p>
          <a:p>
            <a:pPr marL="596900" lvl="1" indent="-304800" algn="l" rtl="0">
              <a:lnSpc>
                <a:spcPct val="90000"/>
              </a:lnSpc>
              <a:spcBef>
                <a:spcPts val="400"/>
              </a:spcBef>
              <a:spcAft>
                <a:spcPts val="0"/>
              </a:spcAft>
              <a:buClr>
                <a:srgbClr val="002B42"/>
              </a:buClr>
              <a:buSzPts val="2200"/>
              <a:buChar char="●"/>
            </a:pPr>
            <a:r>
              <a:rPr lang="en" sz="2200"/>
              <a:t>fastx-toolkit</a:t>
            </a:r>
            <a:endParaRPr sz="2200"/>
          </a:p>
          <a:p>
            <a:pPr marL="596900" lvl="1" indent="-165100" algn="l" rtl="0">
              <a:lnSpc>
                <a:spcPct val="90000"/>
              </a:lnSpc>
              <a:spcBef>
                <a:spcPts val="400"/>
              </a:spcBef>
              <a:spcAft>
                <a:spcPts val="0"/>
              </a:spcAft>
              <a:buClr>
                <a:srgbClr val="002B42"/>
              </a:buClr>
              <a:buSzPts val="1400"/>
              <a:buNone/>
            </a:pPr>
            <a:endParaRPr sz="2200"/>
          </a:p>
          <a:p>
            <a:pPr marL="342900" lvl="0" indent="-381000" algn="l" rtl="0">
              <a:lnSpc>
                <a:spcPct val="90000"/>
              </a:lnSpc>
              <a:spcBef>
                <a:spcPts val="800"/>
              </a:spcBef>
              <a:spcAft>
                <a:spcPts val="0"/>
              </a:spcAft>
              <a:buClr>
                <a:srgbClr val="002B42"/>
              </a:buClr>
              <a:buSzPts val="2200"/>
              <a:buFont typeface="Arial"/>
              <a:buChar char="●"/>
            </a:pPr>
            <a:r>
              <a:rPr lang="en" sz="2200"/>
              <a:t>…</a:t>
            </a:r>
            <a:endParaRPr sz="2200"/>
          </a:p>
          <a:p>
            <a:pPr marL="596900" lvl="1" indent="-165100" algn="l" rtl="0">
              <a:lnSpc>
                <a:spcPct val="90000"/>
              </a:lnSpc>
              <a:spcBef>
                <a:spcPts val="400"/>
              </a:spcBef>
              <a:spcAft>
                <a:spcPts val="0"/>
              </a:spcAft>
              <a:buClr>
                <a:srgbClr val="002B42"/>
              </a:buClr>
              <a:buSzPts val="1400"/>
              <a:buNone/>
            </a:pPr>
            <a:endParaRPr sz="2200"/>
          </a:p>
          <a:p>
            <a:pPr marL="342900" lvl="0" indent="-381000" algn="l" rtl="0">
              <a:lnSpc>
                <a:spcPct val="90000"/>
              </a:lnSpc>
              <a:spcBef>
                <a:spcPts val="800"/>
              </a:spcBef>
              <a:spcAft>
                <a:spcPts val="0"/>
              </a:spcAft>
              <a:buClr>
                <a:srgbClr val="002B42"/>
              </a:buClr>
              <a:buSzPts val="2200"/>
              <a:buFont typeface="Arial"/>
              <a:buChar char="●"/>
            </a:pPr>
            <a:r>
              <a:rPr lang="en" sz="2200"/>
              <a:t>Google!</a:t>
            </a:r>
            <a:endParaRPr sz="2200"/>
          </a:p>
        </p:txBody>
      </p:sp>
      <p:sp>
        <p:nvSpPr>
          <p:cNvPr id="958" name="Google Shape;958;p118"/>
          <p:cNvSpPr txBox="1">
            <a:spLocks noGrp="1"/>
          </p:cNvSpPr>
          <p:nvPr>
            <p:ph type="sldNum" idx="12"/>
          </p:nvPr>
        </p:nvSpPr>
        <p:spPr>
          <a:xfrm>
            <a:off x="4843463" y="3575447"/>
            <a:ext cx="1543200" cy="205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92</a:t>
            </a:fld>
            <a:endParaRPr/>
          </a:p>
        </p:txBody>
      </p:sp>
      <p:sp>
        <p:nvSpPr>
          <p:cNvPr id="959" name="Google Shape;959;p118"/>
          <p:cNvSpPr txBox="1"/>
          <p:nvPr/>
        </p:nvSpPr>
        <p:spPr>
          <a:xfrm>
            <a:off x="272400" y="152391"/>
            <a:ext cx="7886700" cy="736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Tools to manipulate files are available</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19"/>
          <p:cNvSpPr txBox="1">
            <a:spLocks noGrp="1"/>
          </p:cNvSpPr>
          <p:nvPr>
            <p:ph type="title"/>
          </p:nvPr>
        </p:nvSpPr>
        <p:spPr>
          <a:xfrm>
            <a:off x="628650" y="53134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Demo using Docker</a:t>
            </a:r>
            <a:endParaRPr/>
          </a:p>
        </p:txBody>
      </p:sp>
      <p:sp>
        <p:nvSpPr>
          <p:cNvPr id="965" name="Google Shape;965;p119"/>
          <p:cNvSpPr txBox="1">
            <a:spLocks noGrp="1"/>
          </p:cNvSpPr>
          <p:nvPr>
            <p:ph type="body" idx="1"/>
          </p:nvPr>
        </p:nvSpPr>
        <p:spPr>
          <a:xfrm>
            <a:off x="628650" y="1322294"/>
            <a:ext cx="7886700" cy="3263400"/>
          </a:xfrm>
          <a:prstGeom prst="rect">
            <a:avLst/>
          </a:prstGeom>
        </p:spPr>
        <p:txBody>
          <a:bodyPr spcFirstLastPara="1" wrap="square" lIns="0" tIns="0" rIns="0" bIns="0" anchor="t" anchorCtr="0">
            <a:normAutofit/>
          </a:bodyPr>
          <a:lstStyle/>
          <a:p>
            <a:pPr marL="0" lvl="0" indent="0" algn="l" rtl="0">
              <a:spcBef>
                <a:spcPts val="800"/>
              </a:spcBef>
              <a:spcAft>
                <a:spcPts val="0"/>
              </a:spcAft>
              <a:buNone/>
            </a:pPr>
            <a:endParaRPr sz="2400">
              <a:latin typeface="Arial"/>
              <a:ea typeface="Arial"/>
              <a:cs typeface="Arial"/>
              <a:sym typeface="Arial"/>
            </a:endParaRPr>
          </a:p>
          <a:p>
            <a:pPr marL="457200" lvl="0" indent="-381000" algn="l" rtl="0">
              <a:spcBef>
                <a:spcPts val="800"/>
              </a:spcBef>
              <a:spcAft>
                <a:spcPts val="0"/>
              </a:spcAft>
              <a:buSzPts val="2400"/>
              <a:buFont typeface="Arial"/>
              <a:buChar char="●"/>
            </a:pPr>
            <a:r>
              <a:rPr lang="en" sz="2400">
                <a:latin typeface="Arial"/>
                <a:ea typeface="Arial"/>
                <a:cs typeface="Arial"/>
                <a:sym typeface="Arial"/>
              </a:rPr>
              <a:t>Run featureCounts to tally counts</a:t>
            </a:r>
            <a:endParaRPr sz="2400">
              <a:latin typeface="Arial"/>
              <a:ea typeface="Arial"/>
              <a:cs typeface="Arial"/>
              <a:sym typeface="Arial"/>
            </a:endParaRPr>
          </a:p>
          <a:p>
            <a:pPr marL="0" lvl="0" indent="0" algn="l" rtl="0">
              <a:spcBef>
                <a:spcPts val="800"/>
              </a:spcBef>
              <a:spcAft>
                <a:spcPts val="0"/>
              </a:spcAft>
              <a:buNone/>
            </a:pPr>
            <a:endParaRPr sz="2400">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20"/>
          <p:cNvSpPr txBox="1">
            <a:spLocks noGrp="1"/>
          </p:cNvSpPr>
          <p:nvPr>
            <p:ph type="title"/>
          </p:nvPr>
        </p:nvSpPr>
        <p:spPr>
          <a:xfrm>
            <a:off x="120000" y="-9"/>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RNA-seq - analysis workflow</a:t>
            </a:r>
            <a:endParaRPr/>
          </a:p>
        </p:txBody>
      </p:sp>
      <p:sp>
        <p:nvSpPr>
          <p:cNvPr id="971" name="Google Shape;971;p120"/>
          <p:cNvSpPr txBox="1"/>
          <p:nvPr/>
        </p:nvSpPr>
        <p:spPr>
          <a:xfrm>
            <a:off x="54700" y="2450550"/>
            <a:ext cx="31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1 Concepts: </a:t>
            </a:r>
            <a:endParaRPr sz="1200" b="1">
              <a:solidFill>
                <a:srgbClr val="741B47"/>
              </a:solidFill>
              <a:highlight>
                <a:srgbClr val="F7F6F3"/>
              </a:highlight>
            </a:endParaRPr>
          </a:p>
        </p:txBody>
      </p:sp>
      <p:sp>
        <p:nvSpPr>
          <p:cNvPr id="972" name="Google Shape;972;p120"/>
          <p:cNvSpPr/>
          <p:nvPr/>
        </p:nvSpPr>
        <p:spPr>
          <a:xfrm flipH="1">
            <a:off x="2835850" y="2015275"/>
            <a:ext cx="130200" cy="1492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20"/>
          <p:cNvSpPr txBox="1"/>
          <p:nvPr/>
        </p:nvSpPr>
        <p:spPr>
          <a:xfrm>
            <a:off x="43800" y="3886163"/>
            <a:ext cx="312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741B47"/>
                </a:solidFill>
                <a:latin typeface="Helvetica Neue"/>
                <a:ea typeface="Helvetica Neue"/>
                <a:cs typeface="Helvetica Neue"/>
                <a:sym typeface="Helvetica Neue"/>
              </a:rPr>
              <a:t>Session 2 Concepts: </a:t>
            </a:r>
            <a:endParaRPr sz="1200" b="1">
              <a:solidFill>
                <a:srgbClr val="741B47"/>
              </a:solidFill>
              <a:highlight>
                <a:srgbClr val="F7F6F3"/>
              </a:highlight>
            </a:endParaRPr>
          </a:p>
          <a:p>
            <a:pPr marL="0" lvl="0" indent="0" algn="l" rtl="0">
              <a:spcBef>
                <a:spcPts val="0"/>
              </a:spcBef>
              <a:spcAft>
                <a:spcPts val="0"/>
              </a:spcAft>
              <a:buNone/>
            </a:pPr>
            <a:endParaRPr b="1">
              <a:solidFill>
                <a:srgbClr val="741B47"/>
              </a:solidFill>
              <a:latin typeface="Helvetica Neue"/>
              <a:ea typeface="Helvetica Neue"/>
              <a:cs typeface="Helvetica Neue"/>
              <a:sym typeface="Helvetica Neue"/>
            </a:endParaRPr>
          </a:p>
        </p:txBody>
      </p:sp>
      <p:sp>
        <p:nvSpPr>
          <p:cNvPr id="974" name="Google Shape;974;p120"/>
          <p:cNvSpPr/>
          <p:nvPr/>
        </p:nvSpPr>
        <p:spPr>
          <a:xfrm>
            <a:off x="3316325" y="2030150"/>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Sequencer: Reads</a:t>
            </a:r>
            <a:r>
              <a:rPr lang="en"/>
              <a:t> </a:t>
            </a:r>
            <a:r>
              <a:rPr lang="en" b="1">
                <a:solidFill>
                  <a:schemeClr val="accent2"/>
                </a:solidFill>
              </a:rPr>
              <a:t>Fastq</a:t>
            </a:r>
            <a:endParaRPr b="1">
              <a:solidFill>
                <a:schemeClr val="accent2"/>
              </a:solidFill>
            </a:endParaRPr>
          </a:p>
        </p:txBody>
      </p:sp>
      <p:sp>
        <p:nvSpPr>
          <p:cNvPr id="975" name="Google Shape;975;p120"/>
          <p:cNvSpPr/>
          <p:nvPr/>
        </p:nvSpPr>
        <p:spPr>
          <a:xfrm>
            <a:off x="5445750" y="2030150"/>
            <a:ext cx="1727700" cy="493800"/>
          </a:xfrm>
          <a:prstGeom prst="roundRect">
            <a:avLst>
              <a:gd name="adj" fmla="val 16667"/>
            </a:avLst>
          </a:prstGeom>
          <a:solidFill>
            <a:srgbClr val="FCE5CD"/>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None/>
            </a:pPr>
            <a:r>
              <a:rPr lang="en" b="1">
                <a:solidFill>
                  <a:schemeClr val="accent2"/>
                </a:solidFill>
              </a:rPr>
              <a:t>FastQC </a:t>
            </a:r>
            <a:endParaRPr b="1">
              <a:solidFill>
                <a:schemeClr val="accent2"/>
              </a:solidFill>
            </a:endParaRPr>
          </a:p>
        </p:txBody>
      </p:sp>
      <p:sp>
        <p:nvSpPr>
          <p:cNvPr id="976" name="Google Shape;976;p120"/>
          <p:cNvSpPr/>
          <p:nvPr/>
        </p:nvSpPr>
        <p:spPr>
          <a:xfrm>
            <a:off x="3316325" y="3283863"/>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Alignment/Mapping</a:t>
            </a:r>
            <a:endParaRPr b="1"/>
          </a:p>
          <a:p>
            <a:pPr marL="0" lvl="0" indent="0" algn="ctr" rtl="0">
              <a:spcBef>
                <a:spcPts val="0"/>
              </a:spcBef>
              <a:spcAft>
                <a:spcPts val="0"/>
              </a:spcAft>
              <a:buNone/>
            </a:pPr>
            <a:r>
              <a:rPr lang="en" b="1">
                <a:solidFill>
                  <a:schemeClr val="accent2"/>
                </a:solidFill>
              </a:rPr>
              <a:t>STAR</a:t>
            </a:r>
            <a:r>
              <a:rPr lang="en"/>
              <a:t> </a:t>
            </a:r>
            <a:endParaRPr/>
          </a:p>
        </p:txBody>
      </p:sp>
      <p:sp>
        <p:nvSpPr>
          <p:cNvPr id="977" name="Google Shape;977;p120"/>
          <p:cNvSpPr/>
          <p:nvPr/>
        </p:nvSpPr>
        <p:spPr>
          <a:xfrm>
            <a:off x="3316325" y="4488475"/>
            <a:ext cx="1993500" cy="493800"/>
          </a:xfrm>
          <a:prstGeom prst="roundRect">
            <a:avLst>
              <a:gd name="adj" fmla="val 16667"/>
            </a:avLst>
          </a:prstGeom>
          <a:solidFill>
            <a:srgbClr val="F7F6F3"/>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DGE</a:t>
            </a:r>
            <a:endParaRPr/>
          </a:p>
        </p:txBody>
      </p:sp>
      <p:sp>
        <p:nvSpPr>
          <p:cNvPr id="978" name="Google Shape;978;p120"/>
          <p:cNvSpPr/>
          <p:nvPr/>
        </p:nvSpPr>
        <p:spPr>
          <a:xfrm>
            <a:off x="3316325" y="3886175"/>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chemeClr val="dk1"/>
                </a:solidFill>
              </a:rPr>
              <a:t>Counting Reads </a:t>
            </a:r>
            <a:endParaRPr sz="1200" b="1">
              <a:solidFill>
                <a:schemeClr val="dk1"/>
              </a:solidFill>
            </a:endParaRPr>
          </a:p>
          <a:p>
            <a:pPr marL="0" lvl="0" indent="0" algn="ctr" rtl="0">
              <a:spcBef>
                <a:spcPts val="0"/>
              </a:spcBef>
              <a:spcAft>
                <a:spcPts val="0"/>
              </a:spcAft>
              <a:buNone/>
            </a:pPr>
            <a:r>
              <a:rPr lang="en" b="1">
                <a:solidFill>
                  <a:schemeClr val="accent2"/>
                </a:solidFill>
              </a:rPr>
              <a:t>featureCounts</a:t>
            </a:r>
            <a:endParaRPr sz="1200" b="1"/>
          </a:p>
        </p:txBody>
      </p:sp>
      <p:sp>
        <p:nvSpPr>
          <p:cNvPr id="979" name="Google Shape;979;p120"/>
          <p:cNvSpPr/>
          <p:nvPr/>
        </p:nvSpPr>
        <p:spPr>
          <a:xfrm>
            <a:off x="3316325" y="2681575"/>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Trimming</a:t>
            </a:r>
            <a:endParaRPr b="1"/>
          </a:p>
          <a:p>
            <a:pPr marL="0" lvl="0" indent="0" algn="ctr" rtl="0">
              <a:spcBef>
                <a:spcPts val="0"/>
              </a:spcBef>
              <a:spcAft>
                <a:spcPts val="0"/>
              </a:spcAft>
              <a:buNone/>
            </a:pPr>
            <a:r>
              <a:rPr lang="en" b="1">
                <a:solidFill>
                  <a:schemeClr val="accent2"/>
                </a:solidFill>
              </a:rPr>
              <a:t>cutadapt</a:t>
            </a:r>
            <a:endParaRPr b="1">
              <a:solidFill>
                <a:schemeClr val="accent2"/>
              </a:solidFill>
            </a:endParaRPr>
          </a:p>
        </p:txBody>
      </p:sp>
      <p:sp>
        <p:nvSpPr>
          <p:cNvPr id="980" name="Google Shape;980;p120"/>
          <p:cNvSpPr/>
          <p:nvPr/>
        </p:nvSpPr>
        <p:spPr>
          <a:xfrm>
            <a:off x="5445750" y="2681575"/>
            <a:ext cx="1727700" cy="493800"/>
          </a:xfrm>
          <a:prstGeom prst="roundRect">
            <a:avLst>
              <a:gd name="adj" fmla="val 16667"/>
            </a:avLst>
          </a:prstGeom>
          <a:solidFill>
            <a:srgbClr val="FCE5CD"/>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r>
              <a:rPr lang="en" b="1">
                <a:solidFill>
                  <a:schemeClr val="accent2"/>
                </a:solidFill>
              </a:rPr>
              <a:t>FastQC</a:t>
            </a:r>
            <a:endParaRPr b="1">
              <a:solidFill>
                <a:schemeClr val="accent2"/>
              </a:solidFill>
            </a:endParaRPr>
          </a:p>
        </p:txBody>
      </p:sp>
      <p:sp>
        <p:nvSpPr>
          <p:cNvPr id="981" name="Google Shape;981;p120"/>
          <p:cNvSpPr/>
          <p:nvPr/>
        </p:nvSpPr>
        <p:spPr>
          <a:xfrm>
            <a:off x="5445750" y="3283875"/>
            <a:ext cx="1727700" cy="493800"/>
          </a:xfrm>
          <a:prstGeom prst="roundRect">
            <a:avLst>
              <a:gd name="adj" fmla="val 16667"/>
            </a:avLst>
          </a:prstGeom>
          <a:solidFill>
            <a:srgbClr val="FCE5CD"/>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982" name="Google Shape;982;p120"/>
          <p:cNvSpPr/>
          <p:nvPr/>
        </p:nvSpPr>
        <p:spPr>
          <a:xfrm>
            <a:off x="3316325" y="776450"/>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Biological question</a:t>
            </a:r>
            <a:endParaRPr b="1">
              <a:solidFill>
                <a:schemeClr val="accent2"/>
              </a:solidFill>
            </a:endParaRPr>
          </a:p>
        </p:txBody>
      </p:sp>
      <p:sp>
        <p:nvSpPr>
          <p:cNvPr id="983" name="Google Shape;983;p120"/>
          <p:cNvSpPr/>
          <p:nvPr/>
        </p:nvSpPr>
        <p:spPr>
          <a:xfrm>
            <a:off x="3316325" y="1403288"/>
            <a:ext cx="1993500" cy="493800"/>
          </a:xfrm>
          <a:prstGeom prst="roundRect">
            <a:avLst>
              <a:gd name="adj" fmla="val 16667"/>
            </a:avLst>
          </a:prstGeom>
          <a:solidFill>
            <a:srgbClr val="EAD1DC"/>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Library preparation</a:t>
            </a:r>
            <a:endParaRPr b="1">
              <a:solidFill>
                <a:schemeClr val="accent2"/>
              </a:solidFill>
            </a:endParaRPr>
          </a:p>
        </p:txBody>
      </p:sp>
      <p:sp>
        <p:nvSpPr>
          <p:cNvPr id="984" name="Google Shape;984;p120"/>
          <p:cNvSpPr/>
          <p:nvPr/>
        </p:nvSpPr>
        <p:spPr>
          <a:xfrm>
            <a:off x="5445750" y="3893249"/>
            <a:ext cx="1727700" cy="493800"/>
          </a:xfrm>
          <a:prstGeom prst="roundRect">
            <a:avLst>
              <a:gd name="adj" fmla="val 16667"/>
            </a:avLst>
          </a:prstGeom>
          <a:solidFill>
            <a:srgbClr val="FCE5CD"/>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Quality check </a:t>
            </a:r>
            <a:r>
              <a:rPr lang="en"/>
              <a:t> </a:t>
            </a:r>
            <a:endParaRPr/>
          </a:p>
          <a:p>
            <a:pPr marL="0" lvl="0" indent="0" algn="ctr" rtl="0">
              <a:spcBef>
                <a:spcPts val="0"/>
              </a:spcBef>
              <a:spcAft>
                <a:spcPts val="0"/>
              </a:spcAft>
              <a:buClr>
                <a:schemeClr val="dk1"/>
              </a:buClr>
              <a:buSzPts val="1100"/>
              <a:buFont typeface="Arial"/>
              <a:buNone/>
            </a:pPr>
            <a:endParaRPr b="1">
              <a:solidFill>
                <a:schemeClr val="accent2"/>
              </a:solidFill>
            </a:endParaRPr>
          </a:p>
        </p:txBody>
      </p:sp>
      <p:sp>
        <p:nvSpPr>
          <p:cNvPr id="985" name="Google Shape;985;p120"/>
          <p:cNvSpPr/>
          <p:nvPr/>
        </p:nvSpPr>
        <p:spPr>
          <a:xfrm flipH="1">
            <a:off x="2817925" y="3893250"/>
            <a:ext cx="207300" cy="10881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20"/>
          <p:cNvSpPr txBox="1"/>
          <p:nvPr/>
        </p:nvSpPr>
        <p:spPr>
          <a:xfrm>
            <a:off x="7576000" y="3002800"/>
            <a:ext cx="156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latin typeface="Helvetica Neue"/>
                <a:ea typeface="Helvetica Neue"/>
                <a:cs typeface="Helvetica Neue"/>
                <a:sym typeface="Helvetica Neue"/>
              </a:rPr>
              <a:t>Session 2 Demo</a:t>
            </a:r>
            <a:endParaRPr sz="1200" b="1">
              <a:solidFill>
                <a:schemeClr val="accent2"/>
              </a:solidFill>
              <a:highlight>
                <a:srgbClr val="F7F6F3"/>
              </a:highlight>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sp>
        <p:nvSpPr>
          <p:cNvPr id="987" name="Google Shape;987;p120"/>
          <p:cNvSpPr/>
          <p:nvPr/>
        </p:nvSpPr>
        <p:spPr>
          <a:xfrm rot="10800000" flipH="1">
            <a:off x="7309375" y="2015275"/>
            <a:ext cx="207300" cy="2473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8" name="Google Shape;988;p120"/>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21"/>
          <p:cNvSpPr txBox="1">
            <a:spLocks noGrp="1"/>
          </p:cNvSpPr>
          <p:nvPr>
            <p:ph type="title"/>
          </p:nvPr>
        </p:nvSpPr>
        <p:spPr>
          <a:xfrm>
            <a:off x="156000" y="128191"/>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Session 2 - Take-home messages</a:t>
            </a:r>
            <a:endParaRPr/>
          </a:p>
        </p:txBody>
      </p:sp>
      <p:sp>
        <p:nvSpPr>
          <p:cNvPr id="994" name="Google Shape;994;p121"/>
          <p:cNvSpPr txBox="1"/>
          <p:nvPr/>
        </p:nvSpPr>
        <p:spPr>
          <a:xfrm>
            <a:off x="111275" y="493425"/>
            <a:ext cx="8727000" cy="2401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000">
              <a:solidFill>
                <a:schemeClr val="dk1"/>
              </a:solidFill>
            </a:endParaRPr>
          </a:p>
          <a:p>
            <a:pPr marL="457200" lvl="0" indent="-355600" algn="l" rtl="0">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marL="457200" lvl="0" indent="0" algn="l" rtl="0">
              <a:lnSpc>
                <a:spcPct val="90000"/>
              </a:lnSpc>
              <a:spcBef>
                <a:spcPts val="0"/>
              </a:spcBef>
              <a:spcAft>
                <a:spcPts val="0"/>
              </a:spcAft>
              <a:buNone/>
            </a:pPr>
            <a:endParaRPr sz="2000">
              <a:solidFill>
                <a:schemeClr val="dk1"/>
              </a:solidFill>
            </a:endParaRPr>
          </a:p>
          <a:p>
            <a:pPr marL="457200" lvl="0" indent="-355600" algn="l" rtl="0">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marL="457200" lvl="0" indent="0" algn="l" rtl="0">
              <a:lnSpc>
                <a:spcPct val="90000"/>
              </a:lnSpc>
              <a:spcBef>
                <a:spcPts val="0"/>
              </a:spcBef>
              <a:spcAft>
                <a:spcPts val="0"/>
              </a:spcAft>
              <a:buNone/>
            </a:pPr>
            <a:endParaRPr sz="2000">
              <a:solidFill>
                <a:schemeClr val="dk1"/>
              </a:solidFill>
            </a:endParaRPr>
          </a:p>
          <a:p>
            <a:pPr marL="457200" lvl="0" indent="-355600" algn="l" rtl="0">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p:txBody>
      </p:sp>
      <p:sp>
        <p:nvSpPr>
          <p:cNvPr id="995" name="Google Shape;995;p121"/>
          <p:cNvSpPr txBox="1"/>
          <p:nvPr/>
        </p:nvSpPr>
        <p:spPr>
          <a:xfrm>
            <a:off x="222425" y="3412000"/>
            <a:ext cx="8504700" cy="14931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marL="457200" lvl="0" indent="0" algn="l" rtl="0">
              <a:spcBef>
                <a:spcPts val="0"/>
              </a:spcBef>
              <a:spcAft>
                <a:spcPts val="0"/>
              </a:spcAft>
              <a:buNone/>
            </a:pPr>
            <a:endParaRPr sz="1700"/>
          </a:p>
          <a:p>
            <a:pPr marL="457200" lvl="0" indent="-336550" algn="l" rtl="0">
              <a:spcBef>
                <a:spcPts val="0"/>
              </a:spcBef>
              <a:spcAft>
                <a:spcPts val="0"/>
              </a:spcAft>
              <a:buSzPts val="1700"/>
              <a:buAutoNum type="arabicParenR"/>
            </a:pPr>
            <a:r>
              <a:rPr lang="en" sz="1700"/>
              <a:t>Common file formats, e.g., FASTQ, FASTA, SAM, GTF, BAM</a:t>
            </a:r>
            <a:endParaRPr sz="1700"/>
          </a:p>
          <a:p>
            <a:pPr marL="457200" lvl="0" indent="0" algn="l" rtl="0">
              <a:spcBef>
                <a:spcPts val="0"/>
              </a:spcBef>
              <a:spcAft>
                <a:spcPts val="0"/>
              </a:spcAft>
              <a:buNone/>
            </a:pPr>
            <a:endParaRPr sz="1700"/>
          </a:p>
          <a:p>
            <a:pPr marL="457200" lvl="0" indent="-336550" algn="l" rtl="0">
              <a:spcBef>
                <a:spcPts val="0"/>
              </a:spcBef>
              <a:spcAft>
                <a:spcPts val="0"/>
              </a:spcAft>
              <a:buSzPts val="1700"/>
              <a:buAutoNum type="arabicParenR"/>
            </a:pPr>
            <a:r>
              <a:rPr lang="en" sz="1700"/>
              <a:t>Analysis on your computer using docker and on Wynton using singularity </a:t>
            </a:r>
            <a:endParaRPr sz="1700"/>
          </a:p>
        </p:txBody>
      </p:sp>
      <p:sp>
        <p:nvSpPr>
          <p:cNvPr id="996" name="Google Shape;996;p121"/>
          <p:cNvSpPr txBox="1"/>
          <p:nvPr/>
        </p:nvSpPr>
        <p:spPr>
          <a:xfrm>
            <a:off x="142125" y="2800350"/>
            <a:ext cx="6294300" cy="64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This workshop covered: </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22"/>
          <p:cNvSpPr txBox="1">
            <a:spLocks noGrp="1"/>
          </p:cNvSpPr>
          <p:nvPr>
            <p:ph type="title"/>
          </p:nvPr>
        </p:nvSpPr>
        <p:spPr>
          <a:xfrm>
            <a:off x="118872" y="0"/>
            <a:ext cx="7886700" cy="73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Real data is complex</a:t>
            </a:r>
            <a:endParaRPr/>
          </a:p>
        </p:txBody>
      </p:sp>
      <p:sp>
        <p:nvSpPr>
          <p:cNvPr id="1002" name="Google Shape;1002;p122"/>
          <p:cNvSpPr txBox="1">
            <a:spLocks noGrp="1"/>
          </p:cNvSpPr>
          <p:nvPr>
            <p:ph type="body" idx="1"/>
          </p:nvPr>
        </p:nvSpPr>
        <p:spPr>
          <a:xfrm>
            <a:off x="628650" y="736800"/>
            <a:ext cx="8009700" cy="3873900"/>
          </a:xfrm>
          <a:prstGeom prst="rect">
            <a:avLst/>
          </a:prstGeom>
        </p:spPr>
        <p:txBody>
          <a:bodyPr spcFirstLastPara="1" wrap="square" lIns="0" tIns="0" rIns="0" bIns="0" anchor="t" anchorCtr="0">
            <a:noAutofit/>
          </a:bodyPr>
          <a:lstStyle/>
          <a:p>
            <a:pPr marL="457200" lvl="0" indent="-355600" algn="l" rtl="0">
              <a:spcBef>
                <a:spcPts val="800"/>
              </a:spcBef>
              <a:spcAft>
                <a:spcPts val="0"/>
              </a:spcAft>
              <a:buSzPts val="2000"/>
              <a:buChar char="●"/>
            </a:pPr>
            <a:r>
              <a:rPr lang="en" sz="2000"/>
              <a:t>This workshop provides an introduction to typical RNA-seq analysis steps using an artificial dataset. Real data might need additional analyses choices.</a:t>
            </a:r>
            <a:endParaRPr sz="2000"/>
          </a:p>
          <a:p>
            <a:pPr marL="457200" lvl="0" indent="0" algn="l" rtl="0">
              <a:spcBef>
                <a:spcPts val="800"/>
              </a:spcBef>
              <a:spcAft>
                <a:spcPts val="0"/>
              </a:spcAft>
              <a:buNone/>
            </a:pPr>
            <a:endParaRPr sz="1100"/>
          </a:p>
          <a:p>
            <a:pPr marL="457200" lvl="0" indent="-355600" algn="l" rtl="0">
              <a:spcBef>
                <a:spcPts val="800"/>
              </a:spcBef>
              <a:spcAft>
                <a:spcPts val="0"/>
              </a:spcAft>
              <a:buSzPts val="2000"/>
              <a:buChar char="●"/>
            </a:pPr>
            <a:r>
              <a:rPr lang="en" sz="2000"/>
              <a:t>Possible challenges with real data: (What we did not cover today)</a:t>
            </a:r>
            <a:endParaRPr sz="2000"/>
          </a:p>
          <a:p>
            <a:pPr marL="914400" lvl="1" indent="-355600" algn="l" rtl="0">
              <a:spcBef>
                <a:spcPts val="0"/>
              </a:spcBef>
              <a:spcAft>
                <a:spcPts val="0"/>
              </a:spcAft>
              <a:buSzPts val="2000"/>
              <a:buChar char="○"/>
            </a:pPr>
            <a:r>
              <a:rPr lang="en" sz="2000"/>
              <a:t>What to do you if only 50%of reads align to reference?</a:t>
            </a:r>
            <a:endParaRPr sz="2000"/>
          </a:p>
          <a:p>
            <a:pPr marL="914400" lvl="1" indent="-355600" algn="l" rtl="0">
              <a:spcBef>
                <a:spcPts val="0"/>
              </a:spcBef>
              <a:spcAft>
                <a:spcPts val="0"/>
              </a:spcAft>
              <a:buSzPts val="2000"/>
              <a:buChar char="○"/>
            </a:pPr>
            <a:r>
              <a:rPr lang="en" sz="2000"/>
              <a:t>What to do if FastQC reports unusual GC content?</a:t>
            </a:r>
            <a:endParaRPr sz="2000"/>
          </a:p>
          <a:p>
            <a:pPr marL="914400" lvl="1" indent="-355600" algn="l" rtl="0">
              <a:spcBef>
                <a:spcPts val="0"/>
              </a:spcBef>
              <a:spcAft>
                <a:spcPts val="0"/>
              </a:spcAft>
              <a:buSzPts val="2000"/>
              <a:buChar char="○"/>
            </a:pPr>
            <a:r>
              <a:rPr lang="en" sz="2000"/>
              <a:t>What to do if the reference genome is incomplete?</a:t>
            </a:r>
            <a:endParaRPr sz="2000"/>
          </a:p>
          <a:p>
            <a:pPr marL="914400" lvl="1" indent="-355600" algn="l" rtl="0">
              <a:spcBef>
                <a:spcPts val="0"/>
              </a:spcBef>
              <a:spcAft>
                <a:spcPts val="0"/>
              </a:spcAft>
              <a:buSzPts val="2000"/>
              <a:buChar char="○"/>
            </a:pPr>
            <a:r>
              <a:rPr lang="en" sz="2000"/>
              <a:t>How to deal with more complicated experimental designs?</a:t>
            </a:r>
            <a:endParaRPr sz="2000"/>
          </a:p>
          <a:p>
            <a:pPr marL="914400" lvl="1" indent="-355600" algn="l" rtl="0">
              <a:spcBef>
                <a:spcPts val="0"/>
              </a:spcBef>
              <a:spcAft>
                <a:spcPts val="0"/>
              </a:spcAft>
              <a:buSzPts val="2000"/>
              <a:buChar char="○"/>
            </a:pPr>
            <a:r>
              <a:rPr lang="en" sz="2000"/>
              <a:t>How many replicates to use for RNA-seq?</a:t>
            </a:r>
            <a:endParaRPr sz="2000"/>
          </a:p>
          <a:p>
            <a:pPr marL="914400" lvl="0" indent="0" algn="l" rtl="0">
              <a:spcBef>
                <a:spcPts val="800"/>
              </a:spcBef>
              <a:spcAft>
                <a:spcPts val="0"/>
              </a:spcAft>
              <a:buNone/>
            </a:pPr>
            <a:endParaRPr sz="1100"/>
          </a:p>
          <a:p>
            <a:pPr marL="457200" lvl="0" indent="-355600" algn="l" rtl="0">
              <a:spcBef>
                <a:spcPts val="800"/>
              </a:spcBef>
              <a:spcAft>
                <a:spcPts val="0"/>
              </a:spcAft>
              <a:buSzPts val="2000"/>
              <a:buChar char="●"/>
            </a:pPr>
            <a:r>
              <a:rPr lang="en" sz="2000"/>
              <a:t>Some analysis choices need experience. Consult with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23"/>
          <p:cNvSpPr txBox="1">
            <a:spLocks noGrp="1"/>
          </p:cNvSpPr>
          <p:nvPr>
            <p:ph type="body" idx="1"/>
          </p:nvPr>
        </p:nvSpPr>
        <p:spPr>
          <a:xfrm>
            <a:off x="628650" y="1407362"/>
            <a:ext cx="7886700" cy="2920500"/>
          </a:xfrm>
          <a:prstGeom prst="rect">
            <a:avLst/>
          </a:prstGeom>
          <a:noFill/>
          <a:ln>
            <a:noFill/>
          </a:ln>
        </p:spPr>
        <p:txBody>
          <a:bodyPr spcFirstLastPara="1" wrap="square" lIns="137150" tIns="0" rIns="0" bIns="0" anchor="t" anchorCtr="0">
            <a:spAutoFit/>
          </a:bodyPr>
          <a:lstStyle/>
          <a:p>
            <a:pPr marL="0" lvl="0" indent="0" algn="l" rtl="0">
              <a:lnSpc>
                <a:spcPct val="125000"/>
              </a:lnSpc>
              <a:spcBef>
                <a:spcPts val="0"/>
              </a:spcBef>
              <a:spcAft>
                <a:spcPts val="0"/>
              </a:spcAft>
              <a:buClr>
                <a:schemeClr val="dk1"/>
              </a:buClr>
              <a:buSzPts val="1100"/>
              <a:buFont typeface="Arial"/>
              <a:buNone/>
            </a:pPr>
            <a:r>
              <a:rPr lang="en" sz="1800" b="1">
                <a:solidFill>
                  <a:srgbClr val="002A40"/>
                </a:solidFill>
                <a:highlight>
                  <a:srgbClr val="FFFFFF"/>
                </a:highlight>
              </a:rPr>
              <a:t>Tailored Training Sessions on Publishing Your Code with GitHub</a:t>
            </a:r>
            <a:endParaRPr sz="1800" b="1">
              <a:solidFill>
                <a:srgbClr val="002A40"/>
              </a:solidFill>
              <a:highlight>
                <a:srgbClr val="FFFFFF"/>
              </a:highlight>
            </a:endParaRPr>
          </a:p>
          <a:p>
            <a:pPr marL="0" lvl="0" indent="0" algn="l" rtl="0">
              <a:lnSpc>
                <a:spcPct val="125000"/>
              </a:lnSpc>
              <a:spcBef>
                <a:spcPts val="800"/>
              </a:spcBef>
              <a:spcAft>
                <a:spcPts val="0"/>
              </a:spcAft>
              <a:buClr>
                <a:schemeClr val="dk1"/>
              </a:buClr>
              <a:buSzPts val="1100"/>
              <a:buFont typeface="Arial"/>
              <a:buNone/>
            </a:pPr>
            <a:r>
              <a:rPr lang="en" sz="1800">
                <a:solidFill>
                  <a:srgbClr val="002A40"/>
                </a:solidFill>
                <a:highlight>
                  <a:srgbClr val="FFFFFF"/>
                </a:highlight>
              </a:rPr>
              <a:t>Maximize the impact of your research by mastering GitHub with </a:t>
            </a:r>
            <a:r>
              <a:rPr lang="en" sz="1800" b="1">
                <a:solidFill>
                  <a:srgbClr val="F76912"/>
                </a:solidFill>
                <a:highlight>
                  <a:srgbClr val="FFFFFF"/>
                </a:highlight>
                <a:uFill>
                  <a:noFill/>
                </a:uFill>
                <a:hlinkClick r:id="rId3">
                  <a:extLst>
                    <a:ext uri="{A12FA001-AC4F-418D-AE19-62706E023703}">
                      <ahyp:hlinkClr xmlns:ahyp="http://schemas.microsoft.com/office/drawing/2018/hyperlinkcolor" val="tx"/>
                    </a:ext>
                  </a:extLst>
                </a:hlinkClick>
              </a:rPr>
              <a:t>Gladstone's Bioinformatics Core training.</a:t>
            </a:r>
            <a:r>
              <a:rPr lang="en" sz="1800">
                <a:solidFill>
                  <a:srgbClr val="002A40"/>
                </a:solidFill>
                <a:highlight>
                  <a:srgbClr val="FFFFFF"/>
                </a:highlight>
              </a:rPr>
              <a:t> The team of experts will help you easily share your code, collaborate with colleagues, publish a function or library, build a website, and more. The core can tailor a training session to meet your lab’s specific needs and bring your research to the next level. </a:t>
            </a:r>
            <a:r>
              <a:rPr lang="en" sz="1800" b="1">
                <a:solidFill>
                  <a:srgbClr val="F76912"/>
                </a:solidFill>
                <a:highlight>
                  <a:srgbClr val="FFFFFF"/>
                </a:highlight>
              </a:rPr>
              <a:t>Reach out to the core</a:t>
            </a:r>
            <a:r>
              <a:rPr lang="en" sz="1800">
                <a:solidFill>
                  <a:srgbClr val="002A40"/>
                </a:solidFill>
                <a:highlight>
                  <a:srgbClr val="FFFFFF"/>
                </a:highlight>
              </a:rPr>
              <a:t> to learn more or set up a training session.</a:t>
            </a:r>
            <a:endParaRPr sz="1800"/>
          </a:p>
          <a:p>
            <a:pPr marL="342900" lvl="0" indent="0" algn="l" rtl="0">
              <a:lnSpc>
                <a:spcPct val="90000"/>
              </a:lnSpc>
              <a:spcBef>
                <a:spcPts val="800"/>
              </a:spcBef>
              <a:spcAft>
                <a:spcPts val="0"/>
              </a:spcAft>
              <a:buNone/>
            </a:pPr>
            <a:endParaRPr/>
          </a:p>
        </p:txBody>
      </p:sp>
      <p:sp>
        <p:nvSpPr>
          <p:cNvPr id="1009" name="Google Shape;1009;p123"/>
          <p:cNvSpPr txBox="1"/>
          <p:nvPr/>
        </p:nvSpPr>
        <p:spPr>
          <a:xfrm>
            <a:off x="272400" y="152400"/>
            <a:ext cx="8571000" cy="9762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How to publish your code?</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24"/>
          <p:cNvSpPr txBox="1">
            <a:spLocks noGrp="1"/>
          </p:cNvSpPr>
          <p:nvPr>
            <p:ph type="body" idx="1"/>
          </p:nvPr>
        </p:nvSpPr>
        <p:spPr>
          <a:xfrm>
            <a:off x="628650" y="1407362"/>
            <a:ext cx="7886700" cy="3257400"/>
          </a:xfrm>
          <a:prstGeom prst="rect">
            <a:avLst/>
          </a:prstGeom>
          <a:noFill/>
          <a:ln>
            <a:noFill/>
          </a:ln>
        </p:spPr>
        <p:txBody>
          <a:bodyPr spcFirstLastPara="1" wrap="square" lIns="137150" tIns="0" rIns="0" bIns="0" anchor="t" anchorCtr="0">
            <a:spAutoFit/>
          </a:bodyPr>
          <a:lstStyle/>
          <a:p>
            <a:pPr marL="342900" lvl="0" indent="-349250" algn="l" rtl="0">
              <a:lnSpc>
                <a:spcPct val="90000"/>
              </a:lnSpc>
              <a:spcBef>
                <a:spcPts val="0"/>
              </a:spcBef>
              <a:spcAft>
                <a:spcPts val="0"/>
              </a:spcAft>
              <a:buClr>
                <a:srgbClr val="002B42"/>
              </a:buClr>
              <a:buSzPts val="1700"/>
              <a:buFont typeface="Arial"/>
              <a:buChar char="●"/>
            </a:pPr>
            <a:r>
              <a:rPr lang="en"/>
              <a:t>Minimum essential </a:t>
            </a:r>
            <a:endParaRPr/>
          </a:p>
          <a:p>
            <a:pPr marL="596900" lvl="1" indent="-254000" algn="l" rtl="0">
              <a:lnSpc>
                <a:spcPct val="90000"/>
              </a:lnSpc>
              <a:spcBef>
                <a:spcPts val="400"/>
              </a:spcBef>
              <a:spcAft>
                <a:spcPts val="0"/>
              </a:spcAft>
              <a:buClr>
                <a:srgbClr val="002B42"/>
              </a:buClr>
              <a:buSzPts val="1400"/>
              <a:buChar char="●"/>
            </a:pPr>
            <a:r>
              <a:rPr lang="en"/>
              <a:t>Introductory R</a:t>
            </a:r>
            <a:endParaRPr/>
          </a:p>
          <a:p>
            <a:pPr marL="596900" lvl="1" indent="-254000" algn="l" rtl="0">
              <a:lnSpc>
                <a:spcPct val="90000"/>
              </a:lnSpc>
              <a:spcBef>
                <a:spcPts val="400"/>
              </a:spcBef>
              <a:spcAft>
                <a:spcPts val="0"/>
              </a:spcAft>
              <a:buClr>
                <a:srgbClr val="002B42"/>
              </a:buClr>
              <a:buSzPts val="1400"/>
              <a:buChar char="●"/>
            </a:pPr>
            <a:r>
              <a:rPr lang="en"/>
              <a:t>Introductory command line (link to a cheatsheet in speaker notes)</a:t>
            </a:r>
            <a:endParaRPr/>
          </a:p>
          <a:p>
            <a:pPr marL="342900" lvl="0" indent="-304800" algn="l" rtl="0">
              <a:lnSpc>
                <a:spcPct val="90000"/>
              </a:lnSpc>
              <a:spcBef>
                <a:spcPts val="800"/>
              </a:spcBef>
              <a:spcAft>
                <a:spcPts val="0"/>
              </a:spcAft>
              <a:buClr>
                <a:srgbClr val="002B42"/>
              </a:buClr>
              <a:buSzPts val="600"/>
              <a:buFont typeface="Arial"/>
              <a:buNone/>
            </a:pPr>
            <a:endParaRPr sz="800"/>
          </a:p>
          <a:p>
            <a:pPr marL="342900" lvl="0" indent="-349250" algn="l" rtl="0">
              <a:lnSpc>
                <a:spcPct val="90000"/>
              </a:lnSpc>
              <a:spcBef>
                <a:spcPts val="800"/>
              </a:spcBef>
              <a:spcAft>
                <a:spcPts val="0"/>
              </a:spcAft>
              <a:buClr>
                <a:srgbClr val="002B42"/>
              </a:buClr>
              <a:buSzPts val="1700"/>
              <a:buFont typeface="Arial"/>
              <a:buChar char="●"/>
            </a:pPr>
            <a:r>
              <a:rPr lang="en"/>
              <a:t>Available at </a:t>
            </a:r>
            <a:endParaRPr/>
          </a:p>
          <a:p>
            <a:pPr marL="596900" lvl="1" indent="-254000" algn="l" rtl="0">
              <a:lnSpc>
                <a:spcPct val="90000"/>
              </a:lnSpc>
              <a:spcBef>
                <a:spcPts val="400"/>
              </a:spcBef>
              <a:spcAft>
                <a:spcPts val="0"/>
              </a:spcAft>
              <a:buClr>
                <a:srgbClr val="002B42"/>
              </a:buClr>
              <a:buSzPts val="1400"/>
              <a:buChar char="●"/>
            </a:pPr>
            <a:r>
              <a:rPr lang="en"/>
              <a:t>Gladstone Data Science Training program</a:t>
            </a:r>
            <a:endParaRPr/>
          </a:p>
          <a:p>
            <a:pPr marL="596900" lvl="1" indent="-254000" algn="l" rtl="0">
              <a:lnSpc>
                <a:spcPct val="90000"/>
              </a:lnSpc>
              <a:spcBef>
                <a:spcPts val="400"/>
              </a:spcBef>
              <a:spcAft>
                <a:spcPts val="0"/>
              </a:spcAft>
              <a:buClr>
                <a:srgbClr val="002B42"/>
              </a:buClr>
              <a:buSzPts val="1400"/>
              <a:buChar char="●"/>
            </a:pPr>
            <a:r>
              <a:rPr lang="en"/>
              <a:t>Data Science workshops from the UCSF library </a:t>
            </a:r>
            <a:endParaRPr/>
          </a:p>
          <a:p>
            <a:pPr marL="939800" lvl="2" indent="-215900" algn="l" rtl="0">
              <a:lnSpc>
                <a:spcPct val="90000"/>
              </a:lnSpc>
              <a:spcBef>
                <a:spcPts val="400"/>
              </a:spcBef>
              <a:spcAft>
                <a:spcPts val="0"/>
              </a:spcAft>
              <a:buClr>
                <a:srgbClr val="002B42"/>
              </a:buClr>
              <a:buSzPts val="600"/>
              <a:buNone/>
            </a:pPr>
            <a:endParaRPr sz="800"/>
          </a:p>
          <a:p>
            <a:pPr marL="342900" lvl="0" indent="-349250" algn="l" rtl="0">
              <a:lnSpc>
                <a:spcPct val="90000"/>
              </a:lnSpc>
              <a:spcBef>
                <a:spcPts val="800"/>
              </a:spcBef>
              <a:spcAft>
                <a:spcPts val="0"/>
              </a:spcAft>
              <a:buClr>
                <a:srgbClr val="002B42"/>
              </a:buClr>
              <a:buSzPts val="1700"/>
              <a:buFont typeface="Arial"/>
              <a:buChar char="●"/>
            </a:pPr>
            <a:r>
              <a:rPr lang="en"/>
              <a:t>For RNA-seq data analysis beyond tallying gene-wise counts:</a:t>
            </a:r>
            <a:endParaRPr/>
          </a:p>
          <a:p>
            <a:pPr marL="596900" lvl="1" indent="-254000" algn="l" rtl="0">
              <a:lnSpc>
                <a:spcPct val="90000"/>
              </a:lnSpc>
              <a:spcBef>
                <a:spcPts val="400"/>
              </a:spcBef>
              <a:spcAft>
                <a:spcPts val="0"/>
              </a:spcAft>
              <a:buClr>
                <a:srgbClr val="002B42"/>
              </a:buClr>
              <a:buSzPts val="1400"/>
              <a:buChar char="●"/>
            </a:pPr>
            <a:r>
              <a:rPr lang="en"/>
              <a:t>Intermediate RNA-seq </a:t>
            </a:r>
            <a:endParaRPr/>
          </a:p>
          <a:p>
            <a:pPr marL="596900" lvl="1" indent="-254000" algn="l" rtl="0">
              <a:lnSpc>
                <a:spcPct val="90000"/>
              </a:lnSpc>
              <a:spcBef>
                <a:spcPts val="400"/>
              </a:spcBef>
              <a:spcAft>
                <a:spcPts val="0"/>
              </a:spcAft>
              <a:buClr>
                <a:srgbClr val="002B42"/>
              </a:buClr>
              <a:buSzPts val="1400"/>
              <a:buChar char="●"/>
            </a:pPr>
            <a:r>
              <a:rPr lang="en"/>
              <a:t>Pathway analysis</a:t>
            </a:r>
            <a:endParaRPr/>
          </a:p>
        </p:txBody>
      </p:sp>
      <p:sp>
        <p:nvSpPr>
          <p:cNvPr id="1016" name="Google Shape;1016;p124"/>
          <p:cNvSpPr txBox="1"/>
          <p:nvPr/>
        </p:nvSpPr>
        <p:spPr>
          <a:xfrm>
            <a:off x="272400" y="152400"/>
            <a:ext cx="8571000" cy="9762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How much programming skills do we need for bioinformatics?</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25"/>
          <p:cNvSpPr txBox="1">
            <a:spLocks noGrp="1"/>
          </p:cNvSpPr>
          <p:nvPr>
            <p:ph type="body" idx="1"/>
          </p:nvPr>
        </p:nvSpPr>
        <p:spPr>
          <a:xfrm>
            <a:off x="628650" y="765912"/>
            <a:ext cx="7886700" cy="4363800"/>
          </a:xfrm>
          <a:prstGeom prst="rect">
            <a:avLst/>
          </a:prstGeom>
          <a:noFill/>
          <a:ln>
            <a:noFill/>
          </a:ln>
        </p:spPr>
        <p:txBody>
          <a:bodyPr spcFirstLastPara="1" wrap="square" lIns="137150" tIns="0" rIns="0" bIns="0" anchor="t" anchorCtr="0">
            <a:spAutoFit/>
          </a:bodyPr>
          <a:lstStyle/>
          <a:p>
            <a:pPr marL="342900" lvl="0" indent="-349250" algn="l" rtl="0">
              <a:lnSpc>
                <a:spcPct val="90000"/>
              </a:lnSpc>
              <a:spcBef>
                <a:spcPts val="0"/>
              </a:spcBef>
              <a:spcAft>
                <a:spcPts val="0"/>
              </a:spcAft>
              <a:buClr>
                <a:srgbClr val="002B42"/>
              </a:buClr>
              <a:buSzPts val="1700"/>
              <a:buFont typeface="Arial"/>
              <a:buChar char="●"/>
            </a:pPr>
            <a:r>
              <a:rPr lang="en"/>
              <a:t>Much, much faster</a:t>
            </a:r>
            <a:endParaRPr/>
          </a:p>
          <a:p>
            <a:pPr marL="342900" lvl="0" indent="0" algn="l" rtl="0">
              <a:lnSpc>
                <a:spcPct val="90000"/>
              </a:lnSpc>
              <a:spcBef>
                <a:spcPts val="0"/>
              </a:spcBef>
              <a:spcAft>
                <a:spcPts val="0"/>
              </a:spcAft>
              <a:buNone/>
            </a:pPr>
            <a:endParaRPr/>
          </a:p>
          <a:p>
            <a:pPr marL="342900" lvl="0" indent="-349250" algn="l" rtl="0">
              <a:lnSpc>
                <a:spcPct val="90000"/>
              </a:lnSpc>
              <a:spcBef>
                <a:spcPts val="0"/>
              </a:spcBef>
              <a:spcAft>
                <a:spcPts val="0"/>
              </a:spcAft>
              <a:buSzPts val="1700"/>
              <a:buChar char="●"/>
            </a:pPr>
            <a:r>
              <a:rPr lang="en"/>
              <a:t>Less memory intensive than STAR</a:t>
            </a:r>
            <a:endParaRPr/>
          </a:p>
          <a:p>
            <a:pPr marL="342900" lvl="0" indent="0" algn="l" rtl="0">
              <a:lnSpc>
                <a:spcPct val="90000"/>
              </a:lnSpc>
              <a:spcBef>
                <a:spcPts val="0"/>
              </a:spcBef>
              <a:spcAft>
                <a:spcPts val="0"/>
              </a:spcAft>
              <a:buNone/>
            </a:pPr>
            <a:endParaRPr/>
          </a:p>
          <a:p>
            <a:pPr marL="342900" lvl="0" indent="-349250" algn="l" rtl="0">
              <a:lnSpc>
                <a:spcPct val="90000"/>
              </a:lnSpc>
              <a:spcBef>
                <a:spcPts val="0"/>
              </a:spcBef>
              <a:spcAft>
                <a:spcPts val="0"/>
              </a:spcAft>
              <a:buClr>
                <a:srgbClr val="002B42"/>
              </a:buClr>
              <a:buSzPts val="1700"/>
              <a:buFont typeface="Arial"/>
              <a:buChar char="●"/>
            </a:pPr>
            <a:r>
              <a:rPr lang="en"/>
              <a:t>They are called "pseudo" aligners because they do not perform the full alignment of each sequencing read to a reference genome or transcriptome. </a:t>
            </a:r>
            <a:endParaRPr/>
          </a:p>
          <a:p>
            <a:pPr marL="0" lvl="0" indent="0" algn="l" rtl="0">
              <a:lnSpc>
                <a:spcPct val="90000"/>
              </a:lnSpc>
              <a:spcBef>
                <a:spcPts val="0"/>
              </a:spcBef>
              <a:spcAft>
                <a:spcPts val="0"/>
              </a:spcAft>
              <a:buNone/>
            </a:pPr>
            <a:endParaRPr/>
          </a:p>
          <a:p>
            <a:pPr marL="342900" lvl="0" indent="-349250" algn="l" rtl="0">
              <a:lnSpc>
                <a:spcPct val="90000"/>
              </a:lnSpc>
              <a:spcBef>
                <a:spcPts val="0"/>
              </a:spcBef>
              <a:spcAft>
                <a:spcPts val="0"/>
              </a:spcAft>
              <a:buClr>
                <a:srgbClr val="002B42"/>
              </a:buClr>
              <a:buSzPts val="1700"/>
              <a:buFont typeface="Arial"/>
              <a:buChar char="●"/>
            </a:pPr>
            <a:r>
              <a:rPr lang="en"/>
              <a:t>Pseudoaligners use a reference transcriptome or genome to create a set of potential transcript sequences or exonic regions, respectively. Then, they map the reads to these sequences without attempting to align each read to its exact position in the reference.</a:t>
            </a:r>
            <a:endParaRPr/>
          </a:p>
          <a:p>
            <a:pPr marL="342900" lvl="0" indent="0" algn="l" rtl="0">
              <a:lnSpc>
                <a:spcPct val="90000"/>
              </a:lnSpc>
              <a:spcBef>
                <a:spcPts val="0"/>
              </a:spcBef>
              <a:spcAft>
                <a:spcPts val="0"/>
              </a:spcAft>
              <a:buNone/>
            </a:pPr>
            <a:endParaRPr/>
          </a:p>
          <a:p>
            <a:pPr marL="342900" lvl="0" indent="-349250" algn="l" rtl="0">
              <a:lnSpc>
                <a:spcPct val="90000"/>
              </a:lnSpc>
              <a:spcBef>
                <a:spcPts val="0"/>
              </a:spcBef>
              <a:spcAft>
                <a:spcPts val="0"/>
              </a:spcAft>
              <a:buClr>
                <a:srgbClr val="002B42"/>
              </a:buClr>
              <a:buSzPts val="1700"/>
              <a:buFont typeface="Arial"/>
              <a:buChar char="●"/>
            </a:pPr>
            <a:r>
              <a:rPr lang="en"/>
              <a:t>Examples of tools: Salmon, Kallisto</a:t>
            </a:r>
            <a:endParaRPr/>
          </a:p>
        </p:txBody>
      </p:sp>
      <p:sp>
        <p:nvSpPr>
          <p:cNvPr id="1023" name="Google Shape;1023;p125"/>
          <p:cNvSpPr txBox="1"/>
          <p:nvPr/>
        </p:nvSpPr>
        <p:spPr>
          <a:xfrm>
            <a:off x="272400" y="152400"/>
            <a:ext cx="8571000" cy="9762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 sz="3300" b="1">
                <a:solidFill>
                  <a:srgbClr val="1155CC"/>
                </a:solidFill>
                <a:latin typeface="Helvetica Neue"/>
                <a:ea typeface="Helvetica Neue"/>
                <a:cs typeface="Helvetica Neue"/>
                <a:sym typeface="Helvetica Neue"/>
              </a:rPr>
              <a:t>Pseudo-aligners </a:t>
            </a:r>
            <a:endParaRPr sz="3300" b="1">
              <a:solidFill>
                <a:srgbClr val="1155CC"/>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6541</Words>
  <Application>Microsoft Macintosh PowerPoint</Application>
  <PresentationFormat>On-screen Show (16:9)</PresentationFormat>
  <Paragraphs>977</Paragraphs>
  <Slides>104</Slides>
  <Notes>104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104</vt:i4>
      </vt:variant>
    </vt:vector>
  </HeadingPairs>
  <TitlesOfParts>
    <vt:vector size="111" baseType="lpstr">
      <vt:lpstr>Helvetica Neue</vt:lpstr>
      <vt:lpstr>Lemon</vt:lpstr>
      <vt:lpstr>Calibri</vt:lpstr>
      <vt:lpstr>Roboto</vt:lpstr>
      <vt:lpstr>Arial</vt:lpstr>
      <vt:lpstr>Simple Light</vt:lpstr>
      <vt:lpstr>Gladstone Microscopy</vt:lpstr>
      <vt:lpstr>Library preparation</vt:lpstr>
      <vt:lpstr>RNA-seq - experiment</vt:lpstr>
      <vt:lpstr>How does the bulk-RNA-seq technology work?</vt:lpstr>
      <vt:lpstr>Flow cell organization for sequencing</vt:lpstr>
      <vt:lpstr>Fragments preparation for the sequencer</vt:lpstr>
      <vt:lpstr>DNA fragments immobilized on flow cell &amp; amplified into clonal clusters</vt:lpstr>
      <vt:lpstr>Types of sequencing</vt:lpstr>
      <vt:lpstr>Library preparation affects the downstream analysis  </vt:lpstr>
      <vt:lpstr>PowerPoint Presentation</vt:lpstr>
      <vt:lpstr>Working material for this workshop</vt:lpstr>
      <vt:lpstr>Introduction to RNA-seq data analysis</vt:lpstr>
      <vt:lpstr>Introductions</vt:lpstr>
      <vt:lpstr>Goals</vt:lpstr>
      <vt:lpstr>Workshop outline</vt:lpstr>
      <vt:lpstr>PowerPoint Presentation</vt:lpstr>
      <vt:lpstr>RNA-seq - analysis workflow</vt:lpstr>
      <vt:lpstr>Bulk RNA-Seq</vt:lpstr>
      <vt:lpstr>Which RNA-seq assay should I use?</vt:lpstr>
      <vt:lpstr>Experimental design is fundamental   Which biological questions we want to answer </vt:lpstr>
      <vt:lpstr>Bulk RNA-seq vs single cell (sc) RNA-seq</vt:lpstr>
      <vt:lpstr>RNA-seq - experiment</vt:lpstr>
      <vt:lpstr>RNA-seq - differentially expressed genes (DGE)</vt:lpstr>
      <vt:lpstr>RNA-seq - analysis workflow</vt:lpstr>
      <vt:lpstr>FASTQ files are text files with detailed information about each read.</vt:lpstr>
      <vt:lpstr>Label format in FastQ file</vt:lpstr>
      <vt:lpstr>Quality score of each base</vt:lpstr>
      <vt:lpstr>FASTQ files are text files with detailed information about each read.</vt:lpstr>
      <vt:lpstr>Base calling may not be accurate Possible causes</vt:lpstr>
      <vt:lpstr>Naming conventions for fastq files </vt:lpstr>
      <vt:lpstr>Knowledge check</vt:lpstr>
      <vt:lpstr>Knowledge check</vt:lpstr>
      <vt:lpstr>FastQC: Quality check of sequencing data</vt:lpstr>
      <vt:lpstr>Examples of FastQC reports</vt:lpstr>
      <vt:lpstr>What if QC gives warn/fail flag?</vt:lpstr>
      <vt:lpstr>RNA-seq - analysis workflow</vt:lpstr>
      <vt:lpstr>Trimming - Removing adapters  </vt:lpstr>
      <vt:lpstr>cutadapt removes adapters</vt:lpstr>
      <vt:lpstr>RNA-seq - analysis workflow</vt:lpstr>
      <vt:lpstr>Alignment to genome : challenges</vt:lpstr>
      <vt:lpstr>Alignment/Mapping: STAR tool</vt:lpstr>
      <vt:lpstr>Alignment/Mapping: How does STAR work?</vt:lpstr>
      <vt:lpstr>Alignment/Mapping: Inputs needed</vt:lpstr>
      <vt:lpstr>PowerPoint Presentation</vt:lpstr>
      <vt:lpstr>RNA-seq - analysis workflow</vt:lpstr>
      <vt:lpstr> Need help - please drop a question in the chat or speak up    Docker desktop download and installation (https://www.docker.com/products/docker-desktop/ ) (https://docs.docker.com/desktop/install/windows-install/ ) </vt:lpstr>
      <vt:lpstr>Bioinformatics software ecosystem</vt:lpstr>
      <vt:lpstr>Different platforms for computing</vt:lpstr>
      <vt:lpstr>Galaxy: Open source, web-based platform that integrates many tools.</vt:lpstr>
      <vt:lpstr>PowerPoint Presentation</vt:lpstr>
      <vt:lpstr>PowerPoint Presentation</vt:lpstr>
      <vt:lpstr>PowerPoint Presentation</vt:lpstr>
      <vt:lpstr>PowerPoint Presentation</vt:lpstr>
      <vt:lpstr>PowerPoint Presentation</vt:lpstr>
      <vt:lpstr> Docker desktop download and installation (https://www.docker.com/products/docker-desktop/ ) (https://docs.docker.com/desktop/install/windows-install/ ) </vt:lpstr>
      <vt:lpstr>Session 1: Take-home messages</vt:lpstr>
      <vt:lpstr>Introduction to RNA-seq data analysis</vt:lpstr>
      <vt:lpstr>Working material for this workshop</vt:lpstr>
      <vt:lpstr>PowerPoint Presentation</vt:lpstr>
      <vt:lpstr>Workshop outline</vt:lpstr>
      <vt:lpstr>RNA-seq - recap</vt:lpstr>
      <vt:lpstr>Bioinformatic pipeline - summary</vt:lpstr>
      <vt:lpstr>Bioinformatic pipeline - summary</vt:lpstr>
      <vt:lpstr>PowerPoint Presentation</vt:lpstr>
      <vt:lpstr>PowerPoint Presentation</vt:lpstr>
      <vt:lpstr>PowerPoint Presentation</vt:lpstr>
      <vt:lpstr>PowerPoint Presentation</vt:lpstr>
      <vt:lpstr>PowerPoint Presentation</vt:lpstr>
      <vt:lpstr>PowerPoint Presentation</vt:lpstr>
      <vt:lpstr>RNA-seq - analysis workflow</vt:lpstr>
      <vt:lpstr>Demo </vt:lpstr>
      <vt:lpstr>Knowledge check</vt:lpstr>
      <vt:lpstr>Knowledge check</vt:lpstr>
      <vt:lpstr>Redo QC to ensure satisfactory quality</vt:lpstr>
      <vt:lpstr>Demo using Docker</vt:lpstr>
      <vt:lpstr>Break (5 min)    Need help? Please drop a question in the chat or speak up  </vt:lpstr>
      <vt:lpstr>RNA-seq - analysis workflow</vt:lpstr>
      <vt:lpstr>Understanding STAR output </vt:lpstr>
      <vt:lpstr>Sequence Alignment/Map (SAM) format</vt:lpstr>
      <vt:lpstr>From the alignment to SAM format</vt:lpstr>
      <vt:lpstr>SAM format </vt:lpstr>
      <vt:lpstr>Knowledge check</vt:lpstr>
      <vt:lpstr>Knowledge check</vt:lpstr>
      <vt:lpstr>How many reads overlap annotated regions?</vt:lpstr>
      <vt:lpstr>Estimation of the strandness</vt:lpstr>
      <vt:lpstr>RNA-seq - analysis workflow</vt:lpstr>
      <vt:lpstr>featureCounts</vt:lpstr>
      <vt:lpstr>featureCounts output</vt:lpstr>
      <vt:lpstr>RNA-seq - differentially expressed genes (DGE)</vt:lpstr>
      <vt:lpstr>Gene-wise counts should be normalized before comparing between samples</vt:lpstr>
      <vt:lpstr>Break (5 min)    Need help? Please drop a question in the chat or speak up  </vt:lpstr>
      <vt:lpstr>Demo using Docker</vt:lpstr>
      <vt:lpstr>PowerPoint Presentation</vt:lpstr>
      <vt:lpstr>Demo using Docker</vt:lpstr>
      <vt:lpstr>RNA-seq - analysis workflow</vt:lpstr>
      <vt:lpstr>Session 2 - Take-home messages</vt:lpstr>
      <vt:lpstr>Real data is complex</vt:lpstr>
      <vt:lpstr>PowerPoint Presentation</vt:lpstr>
      <vt:lpstr>PowerPoint Presentation</vt:lpstr>
      <vt:lpstr>PowerPoint Presentation</vt:lpstr>
      <vt:lpstr>Upcoming workshop at Gladstone:</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preparation</dc:title>
  <cp:lastModifiedBy>Microsoft Office User</cp:lastModifiedBy>
  <cp:revision>1</cp:revision>
  <dcterms:modified xsi:type="dcterms:W3CDTF">2023-05-11T22:27:10Z</dcterms:modified>
</cp:coreProperties>
</file>